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74" r:id="rId3"/>
    <p:sldId id="284" r:id="rId4"/>
    <p:sldId id="283" r:id="rId5"/>
    <p:sldId id="272" r:id="rId6"/>
    <p:sldId id="276" r:id="rId7"/>
    <p:sldId id="256" r:id="rId8"/>
    <p:sldId id="259" r:id="rId9"/>
    <p:sldId id="258" r:id="rId10"/>
    <p:sldId id="261" r:id="rId11"/>
    <p:sldId id="262" r:id="rId12"/>
    <p:sldId id="263" r:id="rId13"/>
    <p:sldId id="260" r:id="rId14"/>
    <p:sldId id="265" r:id="rId15"/>
    <p:sldId id="264" r:id="rId16"/>
    <p:sldId id="267" r:id="rId17"/>
    <p:sldId id="266" r:id="rId18"/>
    <p:sldId id="269" r:id="rId19"/>
    <p:sldId id="268" r:id="rId20"/>
    <p:sldId id="271" r:id="rId21"/>
    <p:sldId id="270" r:id="rId22"/>
    <p:sldId id="281" r:id="rId23"/>
    <p:sldId id="286" r:id="rId24"/>
    <p:sldId id="287" r:id="rId25"/>
    <p:sldId id="288" r:id="rId26"/>
    <p:sldId id="289" r:id="rId27"/>
    <p:sldId id="290" r:id="rId28"/>
  </p:sldIdLst>
  <p:sldSz cx="6858000" cy="9906000" type="A4"/>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3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62" autoAdjust="0"/>
    <p:restoredTop sz="94660"/>
  </p:normalViewPr>
  <p:slideViewPr>
    <p:cSldViewPr snapToGrid="0">
      <p:cViewPr>
        <p:scale>
          <a:sx n="66" d="100"/>
          <a:sy n="66" d="100"/>
        </p:scale>
        <p:origin x="1872" y="-858"/>
      </p:cViewPr>
      <p:guideLst>
        <p:guide orient="horz" pos="3120"/>
        <p:guide pos="23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4009079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2881646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1083123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552" y="194553"/>
            <a:ext cx="6478621" cy="786272"/>
          </a:xfrm>
          <a:solidFill>
            <a:schemeClr val="accent4">
              <a:lumMod val="20000"/>
              <a:lumOff val="80000"/>
            </a:schemeClr>
          </a:solidFill>
        </p:spPr>
        <p:txBody>
          <a:bodyPr>
            <a:normAutofit/>
          </a:bodyPr>
          <a:lstStyle>
            <a:lvl1pPr algn="ctr">
              <a:defRPr sz="3200" b="1">
                <a:latin typeface="BIZ UDゴシック" panose="020B0400000000000000" pitchFamily="49" charset="-128"/>
                <a:ea typeface="BIZ UDゴシック" panose="020B0400000000000000" pitchFamily="49" charset="-128"/>
              </a:defRPr>
            </a:lvl1pPr>
          </a:lstStyle>
          <a:p>
            <a:r>
              <a:rPr lang="ja-JP" altLang="en-US" dirty="0" smtClean="0"/>
              <a:t>避難所開設任務分担カード</a:t>
            </a:r>
            <a:endParaRPr lang="en-US" dirty="0"/>
          </a:p>
        </p:txBody>
      </p:sp>
      <p:sp>
        <p:nvSpPr>
          <p:cNvPr id="3" name="Content Placeholder 2"/>
          <p:cNvSpPr>
            <a:spLocks noGrp="1"/>
          </p:cNvSpPr>
          <p:nvPr>
            <p:ph idx="1"/>
          </p:nvPr>
        </p:nvSpPr>
        <p:spPr>
          <a:xfrm>
            <a:off x="194551" y="2064041"/>
            <a:ext cx="6478620" cy="6984709"/>
          </a:xfrm>
          <a:solidFill>
            <a:schemeClr val="bg1"/>
          </a:solidFill>
        </p:spPr>
        <p:txBody>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①</a:t>
            </a:r>
            <a:endParaRPr kumimoji="1" lang="ja-JP" altLang="en-US" dirty="0"/>
          </a:p>
        </p:txBody>
      </p:sp>
      <p:sp>
        <p:nvSpPr>
          <p:cNvPr id="5"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避難者の確認、避難者の安全確保</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bg1"/>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Slide Number Placeholder 5"/>
          <p:cNvSpPr txBox="1">
            <a:spLocks/>
          </p:cNvSpPr>
          <p:nvPr userDrawn="1"/>
        </p:nvSpPr>
        <p:spPr>
          <a:xfrm>
            <a:off x="3543298" y="9122926"/>
            <a:ext cx="3129873" cy="582482"/>
          </a:xfrm>
          <a:prstGeom prst="rect">
            <a:avLst/>
          </a:prstGeom>
          <a:solidFill>
            <a:schemeClr val="accent4">
              <a:lumMod val="20000"/>
              <a:lumOff val="80000"/>
            </a:schemeClr>
          </a:solidFill>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kumimoji="1" lang="ja-JP" altLang="en-US" sz="2000" dirty="0" smtClean="0">
                <a:solidFill>
                  <a:schemeClr val="tx1"/>
                </a:solidFill>
                <a:latin typeface="BIZ UDゴシック" panose="020B0400000000000000" pitchFamily="49" charset="-128"/>
                <a:ea typeface="BIZ UDゴシック" panose="020B0400000000000000" pitchFamily="49" charset="-128"/>
              </a:rPr>
              <a:t>報告者</a:t>
            </a:r>
            <a:endParaRPr kumimoji="1" lang="ja-JP" altLang="en-US" sz="2000" dirty="0">
              <a:solidFill>
                <a:schemeClr val="tx1"/>
              </a:solidFill>
              <a:latin typeface="BIZ UDゴシック" panose="020B0400000000000000" pitchFamily="49" charset="-128"/>
              <a:ea typeface="BIZ UDゴシック" panose="020B0400000000000000" pitchFamily="49" charset="-128"/>
            </a:endParaRPr>
          </a:p>
        </p:txBody>
      </p:sp>
      <p:sp>
        <p:nvSpPr>
          <p:cNvPr id="8" name="Title 1"/>
          <p:cNvSpPr txBox="1">
            <a:spLocks/>
          </p:cNvSpPr>
          <p:nvPr userDrawn="1"/>
        </p:nvSpPr>
        <p:spPr>
          <a:xfrm>
            <a:off x="194551" y="980825"/>
            <a:ext cx="6478621" cy="388557"/>
          </a:xfrm>
          <a:prstGeom prst="rect">
            <a:avLst/>
          </a:prstGeom>
          <a:solidFill>
            <a:schemeClr val="accent4">
              <a:lumMod val="20000"/>
              <a:lumOff val="80000"/>
            </a:schemeClr>
          </a:solidFill>
        </p:spPr>
        <p:txBody>
          <a:bodyPr vert="horz" lIns="91440" tIns="45720" rIns="91440" bIns="45720" rtlCol="0" anchor="ctr">
            <a:normAutofit/>
          </a:bodyPr>
          <a:lstStyle>
            <a:lvl1pPr algn="l" defTabSz="685800" rtl="0" eaLnBrk="1" latinLnBrk="0" hangingPunct="1">
              <a:lnSpc>
                <a:spcPct val="90000"/>
              </a:lnSpc>
              <a:spcBef>
                <a:spcPct val="0"/>
              </a:spcBef>
              <a:buNone/>
              <a:defRPr kumimoji="1" sz="900" kern="1200">
                <a:solidFill>
                  <a:schemeClr val="tx1"/>
                </a:solidFill>
                <a:latin typeface="+mj-lt"/>
                <a:ea typeface="+mj-ea"/>
                <a:cs typeface="+mj-cs"/>
              </a:defRPr>
            </a:lvl1pPr>
          </a:lstStyle>
          <a:p>
            <a:pPr algn="ctr"/>
            <a:r>
              <a:rPr lang="ja-JP" altLang="en-US" sz="1200" b="1" dirty="0" smtClean="0">
                <a:latin typeface="BIZ UDゴシック" panose="020B0400000000000000" pitchFamily="49" charset="-128"/>
                <a:ea typeface="BIZ UDゴシック" panose="020B0400000000000000" pitchFamily="49" charset="-128"/>
              </a:rPr>
              <a:t>このカードを渡された方は次の任務を実行し、その結果をリーダーに報告してください。</a:t>
            </a:r>
            <a:endParaRPr lang="en-US" sz="1200" b="1" dirty="0">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616944143"/>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1918" userDrawn="1">
          <p15:clr>
            <a:srgbClr val="FBAE40"/>
          </p15:clr>
        </p15:guide>
        <p15:guide id="2" pos="420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18246047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4027478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798448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3973744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2238238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830959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8BBDC75-0226-41A5-A150-B2DC6774F75C}" type="datetimeFigureOut">
              <a:rPr kumimoji="1" lang="ja-JP" altLang="en-US" smtClean="0"/>
              <a:t>2024/12/11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2494365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8BBDC75-0226-41A5-A150-B2DC6774F75C}" type="datetimeFigureOut">
              <a:rPr kumimoji="1" lang="ja-JP" altLang="en-US" smtClean="0"/>
              <a:t>2024/12/11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636C97A-31E0-4335-B7A4-DEB531463091}" type="slidenum">
              <a:rPr kumimoji="1" lang="ja-JP" altLang="en-US" smtClean="0"/>
              <a:t>‹#›</a:t>
            </a:fld>
            <a:endParaRPr kumimoji="1" lang="ja-JP" altLang="en-US"/>
          </a:p>
        </p:txBody>
      </p:sp>
    </p:spTree>
    <p:extLst>
      <p:ext uri="{BB962C8B-B14F-4D97-AF65-F5344CB8AC3E}">
        <p14:creationId xmlns:p14="http://schemas.microsoft.com/office/powerpoint/2010/main" val="2303734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6" name="タイトル 5"/>
          <p:cNvSpPr>
            <a:spLocks noGrp="1"/>
          </p:cNvSpPr>
          <p:nvPr>
            <p:ph type="title"/>
          </p:nvPr>
        </p:nvSpPr>
        <p:spPr>
          <a:xfrm>
            <a:off x="368300" y="333376"/>
            <a:ext cx="6148614" cy="1647370"/>
          </a:xfrm>
          <a:solidFill>
            <a:schemeClr val="accent4">
              <a:lumMod val="20000"/>
              <a:lumOff val="80000"/>
            </a:schemeClr>
          </a:solidFill>
        </p:spPr>
        <p:txBody>
          <a:bodyPr>
            <a:normAutofit/>
          </a:bodyPr>
          <a:lstStyle/>
          <a:p>
            <a:pPr algn="ctr"/>
            <a:r>
              <a:rPr lang="ja-JP" altLang="en-US" sz="3600" dirty="0" smtClean="0">
                <a:latin typeface="UD デジタル 教科書体 NP-B" panose="02020700000000000000" pitchFamily="18" charset="-128"/>
                <a:ea typeface="UD デジタル 教科書体 NP-B" panose="02020700000000000000" pitchFamily="18" charset="-128"/>
              </a:rPr>
              <a:t>一 次 避 難 所 開 設</a:t>
            </a:r>
            <a:r>
              <a:rPr lang="en-US" altLang="ja-JP" sz="3600" dirty="0" smtClean="0">
                <a:latin typeface="UD デジタル 教科書体 NP-B" panose="02020700000000000000" pitchFamily="18" charset="-128"/>
                <a:ea typeface="UD デジタル 教科書体 NP-B" panose="02020700000000000000" pitchFamily="18" charset="-128"/>
              </a:rPr>
              <a:t/>
            </a:r>
            <a:br>
              <a:rPr lang="en-US" altLang="ja-JP" sz="3600" dirty="0" smtClean="0">
                <a:latin typeface="UD デジタル 教科書体 NP-B" panose="02020700000000000000" pitchFamily="18" charset="-128"/>
                <a:ea typeface="UD デジタル 教科書体 NP-B" panose="02020700000000000000" pitchFamily="18" charset="-128"/>
              </a:rPr>
            </a:br>
            <a:r>
              <a:rPr lang="ja-JP" altLang="en-US" sz="3600" dirty="0" smtClean="0">
                <a:latin typeface="UD デジタル 教科書体 NP-B" panose="02020700000000000000" pitchFamily="18" charset="-128"/>
                <a:ea typeface="UD デジタル 教科書体 NP-B" panose="02020700000000000000" pitchFamily="18" charset="-128"/>
              </a:rPr>
              <a:t>任 務 分 担 カ </a:t>
            </a:r>
            <a:r>
              <a:rPr lang="ja-JP" altLang="en-US" sz="3600" dirty="0" err="1" smtClean="0">
                <a:latin typeface="UD デジタル 教科書体 NP-B" panose="02020700000000000000" pitchFamily="18" charset="-128"/>
                <a:ea typeface="UD デジタル 教科書体 NP-B" panose="02020700000000000000" pitchFamily="18" charset="-128"/>
              </a:rPr>
              <a:t>ー</a:t>
            </a:r>
            <a:r>
              <a:rPr lang="ja-JP" altLang="en-US" sz="3600" dirty="0" smtClean="0">
                <a:latin typeface="UD デジタル 教科書体 NP-B" panose="02020700000000000000" pitchFamily="18" charset="-128"/>
                <a:ea typeface="UD デジタル 教科書体 NP-B" panose="02020700000000000000" pitchFamily="18" charset="-128"/>
              </a:rPr>
              <a:t> ド</a:t>
            </a:r>
            <a:r>
              <a:rPr lang="en-US" altLang="ja-JP" sz="3600" dirty="0" smtClean="0">
                <a:latin typeface="UD デジタル 教科書体 NP-B" panose="02020700000000000000" pitchFamily="18" charset="-128"/>
                <a:ea typeface="UD デジタル 教科書体 NP-B" panose="02020700000000000000" pitchFamily="18" charset="-128"/>
              </a:rPr>
              <a:t/>
            </a:r>
            <a:br>
              <a:rPr lang="en-US" altLang="ja-JP" sz="3600" dirty="0" smtClean="0">
                <a:latin typeface="UD デジタル 教科書体 NP-B" panose="02020700000000000000" pitchFamily="18" charset="-128"/>
                <a:ea typeface="UD デジタル 教科書体 NP-B" panose="02020700000000000000" pitchFamily="18" charset="-128"/>
              </a:rPr>
            </a:br>
            <a:r>
              <a:rPr lang="ja-JP" altLang="en-US" sz="2400" dirty="0" smtClean="0">
                <a:solidFill>
                  <a:srgbClr val="0070C0"/>
                </a:solidFill>
                <a:latin typeface="UD デジタル 教科書体 NP-B" panose="02020700000000000000" pitchFamily="18" charset="-128"/>
                <a:ea typeface="UD デジタル 教科書体 NP-B" panose="02020700000000000000" pitchFamily="18" charset="-128"/>
              </a:rPr>
              <a:t>（自主防災組織用・ひな形）</a:t>
            </a:r>
            <a:endParaRPr kumimoji="1" lang="ja-JP" altLang="en-US" sz="2400" dirty="0">
              <a:solidFill>
                <a:srgbClr val="0070C0"/>
              </a:solidFill>
            </a:endParaRPr>
          </a:p>
        </p:txBody>
      </p:sp>
      <p:sp>
        <p:nvSpPr>
          <p:cNvPr id="7" name="正方形/長方形 6"/>
          <p:cNvSpPr/>
          <p:nvPr/>
        </p:nvSpPr>
        <p:spPr>
          <a:xfrm>
            <a:off x="368300" y="2177142"/>
            <a:ext cx="6148614" cy="73859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2800" b="1" dirty="0" smtClean="0">
              <a:solidFill>
                <a:srgbClr val="FF0000"/>
              </a:solidFill>
              <a:latin typeface="BIZ UDPゴシック" panose="020B0400000000000000" pitchFamily="50" charset="-128"/>
              <a:ea typeface="BIZ UDPゴシック" panose="020B0400000000000000" pitchFamily="50" charset="-128"/>
            </a:endParaRPr>
          </a:p>
          <a:p>
            <a:pPr algn="ctr"/>
            <a:r>
              <a:rPr lang="ja-JP" altLang="en-US" sz="2800" b="1" dirty="0" smtClean="0">
                <a:solidFill>
                  <a:srgbClr val="FF0000"/>
                </a:solidFill>
                <a:latin typeface="BIZ UDPゴシック" panose="020B0400000000000000" pitchFamily="50" charset="-128"/>
                <a:ea typeface="BIZ UDPゴシック" panose="020B0400000000000000" pitchFamily="50" charset="-128"/>
              </a:rPr>
              <a:t>このカードを最初に手に取った方へ</a:t>
            </a:r>
            <a:endParaRPr lang="en-US" altLang="ja-JP" sz="1200" b="1" dirty="0" smtClean="0">
              <a:solidFill>
                <a:srgbClr val="FF0000"/>
              </a:solidFill>
              <a:latin typeface="BIZ UDPゴシック" panose="020B0400000000000000" pitchFamily="50" charset="-128"/>
              <a:ea typeface="BIZ UDPゴシック" panose="020B0400000000000000" pitchFamily="50" charset="-128"/>
            </a:endParaRPr>
          </a:p>
          <a:p>
            <a:endParaRPr lang="en-US" altLang="ja-JP" sz="2800" b="1" dirty="0" smtClean="0">
              <a:solidFill>
                <a:srgbClr val="FF0000"/>
              </a:solidFill>
              <a:latin typeface="BIZ UDPゴシック" panose="020B0400000000000000" pitchFamily="50" charset="-128"/>
              <a:ea typeface="BIZ UDPゴシック" panose="020B0400000000000000" pitchFamily="50" charset="-128"/>
            </a:endParaRPr>
          </a:p>
          <a:p>
            <a:r>
              <a:rPr lang="ja-JP" altLang="en-US" sz="1600" dirty="0" smtClean="0">
                <a:solidFill>
                  <a:schemeClr val="tx1"/>
                </a:solidFill>
                <a:latin typeface="BIZ UDPゴシック" panose="020B0400000000000000" pitchFamily="50" charset="-128"/>
                <a:ea typeface="BIZ UDPゴシック" panose="020B0400000000000000" pitchFamily="50" charset="-128"/>
              </a:rPr>
              <a:t>〇　このカードは大きな</a:t>
            </a:r>
            <a:r>
              <a:rPr lang="ja-JP" altLang="en-US" sz="1600" dirty="0">
                <a:solidFill>
                  <a:schemeClr val="tx1"/>
                </a:solidFill>
                <a:latin typeface="BIZ UDPゴシック" panose="020B0400000000000000" pitchFamily="50" charset="-128"/>
                <a:ea typeface="BIZ UDPゴシック" panose="020B0400000000000000" pitchFamily="50" charset="-128"/>
              </a:rPr>
              <a:t>災害が発生し、避難所の開設が必要な</a:t>
            </a:r>
            <a:r>
              <a:rPr lang="ja-JP" altLang="en-US" sz="1600" dirty="0" smtClean="0">
                <a:solidFill>
                  <a:schemeClr val="tx1"/>
                </a:solidFill>
                <a:latin typeface="BIZ UDPゴシック" panose="020B0400000000000000" pitchFamily="50" charset="-128"/>
                <a:ea typeface="BIZ UDPゴシック" panose="020B0400000000000000" pitchFamily="50" charset="-128"/>
              </a:rPr>
              <a:t>場合　</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　</a:t>
            </a:r>
            <a:r>
              <a:rPr lang="ja-JP" altLang="en-US" sz="1600" dirty="0" smtClean="0">
                <a:solidFill>
                  <a:schemeClr val="tx1"/>
                </a:solidFill>
                <a:latin typeface="BIZ UDPゴシック" panose="020B0400000000000000" pitchFamily="50" charset="-128"/>
                <a:ea typeface="BIZ UDPゴシック" panose="020B0400000000000000" pitchFamily="50" charset="-128"/>
              </a:rPr>
              <a:t>に</a:t>
            </a:r>
            <a:r>
              <a:rPr lang="ja-JP" altLang="en-US" sz="1600" dirty="0">
                <a:solidFill>
                  <a:schemeClr val="tx1"/>
                </a:solidFill>
                <a:latin typeface="BIZ UDPゴシック" panose="020B0400000000000000" pitchFamily="50" charset="-128"/>
                <a:ea typeface="BIZ UDPゴシック" panose="020B0400000000000000" pitchFamily="50" charset="-128"/>
              </a:rPr>
              <a:t>おいて</a:t>
            </a:r>
            <a:r>
              <a:rPr lang="ja-JP" altLang="en-US" sz="1600" dirty="0" smtClean="0">
                <a:solidFill>
                  <a:schemeClr val="tx1"/>
                </a:solidFill>
                <a:latin typeface="BIZ UDPゴシック" panose="020B0400000000000000" pitchFamily="50" charset="-128"/>
                <a:ea typeface="BIZ UDPゴシック" panose="020B0400000000000000" pitchFamily="50" charset="-128"/>
              </a:rPr>
              <a:t>、開設</a:t>
            </a:r>
            <a:r>
              <a:rPr lang="ja-JP" altLang="en-US" sz="1600" dirty="0">
                <a:solidFill>
                  <a:schemeClr val="tx1"/>
                </a:solidFill>
                <a:latin typeface="BIZ UDPゴシック" panose="020B0400000000000000" pitchFamily="50" charset="-128"/>
                <a:ea typeface="BIZ UDPゴシック" panose="020B0400000000000000" pitchFamily="50" charset="-128"/>
              </a:rPr>
              <a:t>ま</a:t>
            </a:r>
            <a:r>
              <a:rPr kumimoji="1" lang="ja-JP" altLang="en-US" sz="1600" dirty="0">
                <a:solidFill>
                  <a:schemeClr val="tx1"/>
                </a:solidFill>
                <a:latin typeface="BIZ UDPゴシック" panose="020B0400000000000000" pitchFamily="50" charset="-128"/>
                <a:ea typeface="BIZ UDPゴシック" panose="020B0400000000000000" pitchFamily="50" charset="-128"/>
              </a:rPr>
              <a:t>での手順を示し、手分けして開設準備を行える</a:t>
            </a:r>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よ　</a:t>
            </a:r>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600" dirty="0">
                <a:solidFill>
                  <a:schemeClr val="tx1"/>
                </a:solidFill>
                <a:latin typeface="BIZ UDPゴシック" panose="020B0400000000000000" pitchFamily="50" charset="-128"/>
                <a:ea typeface="BIZ UDPゴシック" panose="020B0400000000000000" pitchFamily="50" charset="-128"/>
              </a:rPr>
              <a:t>　</a:t>
            </a:r>
            <a:r>
              <a:rPr kumimoji="1" lang="ja-JP" altLang="en-US" sz="1600" dirty="0" err="1" smtClean="0">
                <a:solidFill>
                  <a:schemeClr val="tx1"/>
                </a:solidFill>
                <a:latin typeface="BIZ UDPゴシック" panose="020B0400000000000000" pitchFamily="50" charset="-128"/>
                <a:ea typeface="BIZ UDPゴシック" panose="020B0400000000000000" pitchFamily="50" charset="-128"/>
              </a:rPr>
              <a:t>う</a:t>
            </a:r>
            <a:r>
              <a:rPr lang="ja-JP" altLang="en-US" sz="1600" dirty="0" err="1" smtClean="0">
                <a:solidFill>
                  <a:schemeClr val="tx1"/>
                </a:solidFill>
                <a:latin typeface="BIZ UDPゴシック" panose="020B0400000000000000" pitchFamily="50" charset="-128"/>
                <a:ea typeface="BIZ UDPゴシック" panose="020B0400000000000000" pitchFamily="50" charset="-128"/>
              </a:rPr>
              <a:t>に</a:t>
            </a:r>
            <a:r>
              <a:rPr lang="ja-JP" altLang="en-US" sz="1600" dirty="0" smtClean="0">
                <a:solidFill>
                  <a:schemeClr val="tx1"/>
                </a:solidFill>
                <a:latin typeface="BIZ UDPゴシック" panose="020B0400000000000000" pitchFamily="50" charset="-128"/>
                <a:ea typeface="BIZ UDPゴシック" panose="020B0400000000000000" pitchFamily="50" charset="-128"/>
              </a:rPr>
              <a:t>なっています。</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smtClean="0">
                <a:solidFill>
                  <a:schemeClr val="tx1"/>
                </a:solidFill>
                <a:latin typeface="BIZ UDPゴシック" panose="020B0400000000000000" pitchFamily="50" charset="-128"/>
                <a:ea typeface="BIZ UDPゴシック" panose="020B0400000000000000" pitchFamily="50" charset="-128"/>
              </a:rPr>
              <a:t>〇　このカードを、地区役員や地域の自主防災組織役員、または市の　　</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　</a:t>
            </a:r>
            <a:r>
              <a:rPr lang="ja-JP" altLang="en-US" sz="1600" dirty="0" smtClean="0">
                <a:solidFill>
                  <a:schemeClr val="tx1"/>
                </a:solidFill>
                <a:latin typeface="BIZ UDPゴシック" panose="020B0400000000000000" pitchFamily="50" charset="-128"/>
                <a:ea typeface="BIZ UDPゴシック" panose="020B0400000000000000" pitchFamily="50" charset="-128"/>
              </a:rPr>
              <a:t>避難所担当者や施設管理者が持っている場合は、リーダーを決め、</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　</a:t>
            </a:r>
            <a:r>
              <a:rPr lang="ja-JP" altLang="en-US" sz="1600" dirty="0" smtClean="0">
                <a:solidFill>
                  <a:schemeClr val="tx1"/>
                </a:solidFill>
                <a:latin typeface="BIZ UDPゴシック" panose="020B0400000000000000" pitchFamily="50" charset="-128"/>
                <a:ea typeface="BIZ UDPゴシック" panose="020B0400000000000000" pitchFamily="50" charset="-128"/>
              </a:rPr>
              <a:t>カードに沿って避難所の開設を始めてください。　</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smtClean="0">
                <a:solidFill>
                  <a:schemeClr val="tx1"/>
                </a:solidFill>
                <a:latin typeface="BIZ UDPゴシック" panose="020B0400000000000000" pitchFamily="50" charset="-128"/>
                <a:ea typeface="BIZ UDPゴシック" panose="020B0400000000000000" pitchFamily="50" charset="-128"/>
              </a:rPr>
              <a:t>　 </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〇</a:t>
            </a:r>
            <a:r>
              <a:rPr lang="ja-JP" altLang="en-US" sz="1600" dirty="0" smtClean="0">
                <a:solidFill>
                  <a:schemeClr val="tx1"/>
                </a:solidFill>
                <a:latin typeface="BIZ UDPゴシック" panose="020B0400000000000000" pitchFamily="50" charset="-128"/>
                <a:ea typeface="BIZ UDPゴシック" panose="020B0400000000000000" pitchFamily="50" charset="-128"/>
              </a:rPr>
              <a:t>  このカードを、持っている方が上のどの組織にも属さず、指示で</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　</a:t>
            </a:r>
            <a:r>
              <a:rPr lang="ja-JP" altLang="en-US" sz="1600" dirty="0" smtClean="0">
                <a:solidFill>
                  <a:schemeClr val="tx1"/>
                </a:solidFill>
                <a:latin typeface="BIZ UDPゴシック" panose="020B0400000000000000" pitchFamily="50" charset="-128"/>
                <a:ea typeface="BIZ UDPゴシック" panose="020B0400000000000000" pitchFamily="50" charset="-128"/>
              </a:rPr>
              <a:t>きる人がいない、人員が十分にいないが速やかに避難所を</a:t>
            </a:r>
            <a:r>
              <a:rPr lang="ja-JP" altLang="en-US" sz="1600" dirty="0" err="1" smtClean="0">
                <a:solidFill>
                  <a:schemeClr val="tx1"/>
                </a:solidFill>
                <a:latin typeface="BIZ UDPゴシック" panose="020B0400000000000000" pitchFamily="50" charset="-128"/>
                <a:ea typeface="BIZ UDPゴシック" panose="020B0400000000000000" pitchFamily="50" charset="-128"/>
              </a:rPr>
              <a:t>開設す</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　</a:t>
            </a:r>
            <a:r>
              <a:rPr lang="ja-JP" altLang="en-US" sz="1600" dirty="0" err="1" smtClean="0">
                <a:solidFill>
                  <a:schemeClr val="tx1"/>
                </a:solidFill>
                <a:latin typeface="BIZ UDPゴシック" panose="020B0400000000000000" pitchFamily="50" charset="-128"/>
                <a:ea typeface="BIZ UDPゴシック" panose="020B0400000000000000" pitchFamily="50" charset="-128"/>
              </a:rPr>
              <a:t>る</a:t>
            </a:r>
            <a:r>
              <a:rPr lang="ja-JP" altLang="en-US" sz="1600" dirty="0" smtClean="0">
                <a:solidFill>
                  <a:schemeClr val="tx1"/>
                </a:solidFill>
                <a:latin typeface="BIZ UDPゴシック" panose="020B0400000000000000" pitchFamily="50" charset="-128"/>
                <a:ea typeface="BIZ UDPゴシック" panose="020B0400000000000000" pitchFamily="50" charset="-128"/>
              </a:rPr>
              <a:t>必要がある場合は、このカードを使って避難所を開設しましょう。</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a:p>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〇</a:t>
            </a:r>
            <a:r>
              <a:rPr kumimoji="1" lang="ja-JP" altLang="en-US" sz="1600" dirty="0">
                <a:solidFill>
                  <a:schemeClr val="tx1"/>
                </a:solidFill>
                <a:latin typeface="BIZ UDPゴシック" panose="020B0400000000000000" pitchFamily="50" charset="-128"/>
                <a:ea typeface="BIZ UDPゴシック" panose="020B0400000000000000" pitchFamily="50" charset="-128"/>
              </a:rPr>
              <a:t>　</a:t>
            </a:r>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避難所開設マニュアル等がある場合には、そのマニュアルも参考</a:t>
            </a:r>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600" dirty="0">
                <a:solidFill>
                  <a:schemeClr val="tx1"/>
                </a:solidFill>
                <a:latin typeface="BIZ UDPゴシック" panose="020B0400000000000000" pitchFamily="50" charset="-128"/>
                <a:ea typeface="BIZ UDPゴシック" panose="020B0400000000000000" pitchFamily="50" charset="-128"/>
              </a:rPr>
              <a:t>　</a:t>
            </a:r>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にしてください。</a:t>
            </a:r>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pPr algn="ctr"/>
            <a:endParaRPr lang="en-US" altLang="ja-JP" b="1" dirty="0" smtClean="0">
              <a:solidFill>
                <a:srgbClr val="0070C0"/>
              </a:solidFill>
              <a:effectLst>
                <a:outerShdw blurRad="63500" dist="38100" dir="5400000" algn="t" rotWithShape="0">
                  <a:srgbClr val="00B0F0">
                    <a:alpha val="25000"/>
                  </a:srgbClr>
                </a:outerShdw>
              </a:effectLst>
              <a:latin typeface="BIZ UDPゴシック" panose="020B0400000000000000" pitchFamily="50" charset="-128"/>
              <a:ea typeface="BIZ UDPゴシック" panose="020B0400000000000000" pitchFamily="50" charset="-128"/>
            </a:endParaRPr>
          </a:p>
          <a:p>
            <a:pPr algn="ctr"/>
            <a:endParaRPr lang="en-US" altLang="ja-JP" sz="2000" b="1" dirty="0" smtClean="0">
              <a:solidFill>
                <a:srgbClr val="0070C0"/>
              </a:solidFill>
              <a:effectLst>
                <a:outerShdw blurRad="63500" dist="38100" dir="5400000" algn="t" rotWithShape="0">
                  <a:srgbClr val="00B0F0">
                    <a:alpha val="25000"/>
                  </a:srgbClr>
                </a:outerShdw>
              </a:effectLst>
              <a:latin typeface="BIZ UDPゴシック" panose="020B0400000000000000" pitchFamily="50" charset="-128"/>
              <a:ea typeface="BIZ UDPゴシック" panose="020B0400000000000000" pitchFamily="50" charset="-128"/>
            </a:endParaRPr>
          </a:p>
          <a:p>
            <a:pPr algn="ctr"/>
            <a:r>
              <a:rPr lang="ja-JP" altLang="en-US" sz="2000" b="1" dirty="0" smtClean="0">
                <a:solidFill>
                  <a:srgbClr val="FF0000"/>
                </a:solidFill>
                <a:effectLst>
                  <a:outerShdw blurRad="63500" dist="38100" dir="5400000" algn="t" rotWithShape="0">
                    <a:srgbClr val="00B0F0">
                      <a:alpha val="25000"/>
                    </a:srgbClr>
                  </a:outerShdw>
                </a:effectLst>
                <a:latin typeface="BIZ UDPゴシック" panose="020B0400000000000000" pitchFamily="50" charset="-128"/>
                <a:ea typeface="BIZ UDPゴシック" panose="020B0400000000000000" pitchFamily="50" charset="-128"/>
              </a:rPr>
              <a:t>まず</a:t>
            </a:r>
            <a:r>
              <a:rPr lang="ja-JP" altLang="en-US" sz="2000" b="1" dirty="0">
                <a:solidFill>
                  <a:srgbClr val="FF0000"/>
                </a:solidFill>
                <a:effectLst>
                  <a:outerShdw blurRad="63500" dist="38100" dir="5400000" algn="t" rotWithShape="0">
                    <a:srgbClr val="00B0F0">
                      <a:alpha val="25000"/>
                    </a:srgbClr>
                  </a:outerShdw>
                </a:effectLst>
                <a:latin typeface="BIZ UDPゴシック" panose="020B0400000000000000" pitchFamily="50" charset="-128"/>
                <a:ea typeface="BIZ UDPゴシック" panose="020B0400000000000000" pitchFamily="50" charset="-128"/>
              </a:rPr>
              <a:t>落ち着いて、周りの状況を確認して下さい</a:t>
            </a:r>
            <a:endParaRPr lang="en-US" altLang="ja-JP" sz="2000" b="1" dirty="0">
              <a:solidFill>
                <a:srgbClr val="FF0000"/>
              </a:solidFill>
              <a:effectLst>
                <a:outerShdw blurRad="63500" dist="38100" dir="5400000" algn="t" rotWithShape="0">
                  <a:srgbClr val="00B0F0">
                    <a:alpha val="25000"/>
                  </a:srgbClr>
                </a:outerShdw>
              </a:effectLst>
              <a:latin typeface="BIZ UDPゴシック" panose="020B0400000000000000" pitchFamily="50" charset="-128"/>
              <a:ea typeface="BIZ UDPゴシック" panose="020B0400000000000000" pitchFamily="50" charset="-128"/>
            </a:endParaRPr>
          </a:p>
          <a:p>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smtClean="0">
                <a:solidFill>
                  <a:schemeClr val="tx1"/>
                </a:solidFill>
                <a:latin typeface="BIZ UDPゴシック" panose="020B0400000000000000" pitchFamily="50" charset="-128"/>
                <a:ea typeface="BIZ UDPゴシック" panose="020B0400000000000000" pitchFamily="50" charset="-128"/>
              </a:rPr>
              <a:t>〇</a:t>
            </a:r>
            <a:r>
              <a:rPr lang="ja-JP" altLang="en-US" sz="1600" dirty="0">
                <a:solidFill>
                  <a:schemeClr val="tx1"/>
                </a:solidFill>
                <a:latin typeface="BIZ UDPゴシック" panose="020B0400000000000000" pitchFamily="50" charset="-128"/>
                <a:ea typeface="BIZ UDPゴシック" panose="020B0400000000000000" pitchFamily="50" charset="-128"/>
              </a:rPr>
              <a:t>　建物の安全確認ができていない場合は、安全な屋外に移動し</a:t>
            </a:r>
            <a:r>
              <a:rPr lang="ja-JP" altLang="en-US" sz="1600" dirty="0" err="1" smtClean="0">
                <a:solidFill>
                  <a:schemeClr val="tx1"/>
                </a:solidFill>
                <a:latin typeface="BIZ UDPゴシック" panose="020B0400000000000000" pitchFamily="50" charset="-128"/>
                <a:ea typeface="BIZ UDPゴシック" panose="020B0400000000000000" pitchFamily="50" charset="-128"/>
              </a:rPr>
              <a:t>ま</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chemeClr val="tx1"/>
                </a:solidFill>
                <a:latin typeface="BIZ UDPゴシック" panose="020B0400000000000000" pitchFamily="50" charset="-128"/>
                <a:ea typeface="BIZ UDPゴシック" panose="020B0400000000000000" pitchFamily="50" charset="-128"/>
              </a:rPr>
              <a:t>　 </a:t>
            </a:r>
            <a:r>
              <a:rPr lang="ja-JP" altLang="en-US" sz="1600" dirty="0" smtClean="0">
                <a:solidFill>
                  <a:schemeClr val="tx1"/>
                </a:solidFill>
                <a:latin typeface="BIZ UDPゴシック" panose="020B0400000000000000" pitchFamily="50" charset="-128"/>
                <a:ea typeface="BIZ UDPゴシック" panose="020B0400000000000000" pitchFamily="50" charset="-128"/>
              </a:rPr>
              <a:t>しょう</a:t>
            </a:r>
            <a:r>
              <a:rPr lang="ja-JP" altLang="en-US" sz="1600" dirty="0">
                <a:solidFill>
                  <a:schemeClr val="tx1"/>
                </a:solidFill>
                <a:latin typeface="BIZ UDPゴシック" panose="020B0400000000000000" pitchFamily="50" charset="-128"/>
                <a:ea typeface="BIZ UDPゴシック" panose="020B0400000000000000" pitchFamily="50" charset="-128"/>
              </a:rPr>
              <a:t>。</a:t>
            </a:r>
            <a:endParaRPr lang="en-US" altLang="ja-JP" sz="1600" dirty="0">
              <a:solidFill>
                <a:schemeClr val="tx1"/>
              </a:solidFill>
              <a:latin typeface="BIZ UDPゴシック" panose="020B0400000000000000" pitchFamily="50" charset="-128"/>
              <a:ea typeface="BIZ UDPゴシック" panose="020B0400000000000000" pitchFamily="50" charset="-128"/>
            </a:endParaRPr>
          </a:p>
          <a:p>
            <a:r>
              <a:rPr lang="ja-JP" altLang="en-US" sz="1600" dirty="0">
                <a:solidFill>
                  <a:srgbClr val="0070C0"/>
                </a:solidFill>
                <a:latin typeface="BIZ UDPゴシック" panose="020B0400000000000000" pitchFamily="50" charset="-128"/>
                <a:ea typeface="BIZ UDPゴシック" panose="020B0400000000000000" pitchFamily="50" charset="-128"/>
              </a:rPr>
              <a:t>　</a:t>
            </a:r>
            <a:r>
              <a:rPr lang="ja-JP" altLang="en-US" sz="1600" dirty="0" smtClean="0">
                <a:solidFill>
                  <a:srgbClr val="0070C0"/>
                </a:solidFill>
                <a:latin typeface="BIZ UDPゴシック" panose="020B0400000000000000" pitchFamily="50" charset="-128"/>
                <a:ea typeface="BIZ UDPゴシック" panose="020B0400000000000000" pitchFamily="50" charset="-128"/>
              </a:rPr>
              <a:t>  （市の施設で、建築士会</a:t>
            </a:r>
            <a:r>
              <a:rPr lang="ja-JP" altLang="en-US" sz="1600" dirty="0">
                <a:solidFill>
                  <a:srgbClr val="0070C0"/>
                </a:solidFill>
                <a:latin typeface="BIZ UDPゴシック" panose="020B0400000000000000" pitchFamily="50" charset="-128"/>
                <a:ea typeface="BIZ UDPゴシック" panose="020B0400000000000000" pitchFamily="50" charset="-128"/>
              </a:rPr>
              <a:t>の建物点検が済んでいる場合は、</a:t>
            </a:r>
            <a:r>
              <a:rPr lang="ja-JP" altLang="en-US" sz="1600" dirty="0" smtClean="0">
                <a:solidFill>
                  <a:srgbClr val="0070C0"/>
                </a:solidFill>
                <a:latin typeface="BIZ UDPゴシック" panose="020B0400000000000000" pitchFamily="50" charset="-128"/>
                <a:ea typeface="BIZ UDPゴシック" panose="020B0400000000000000" pitchFamily="50" charset="-128"/>
              </a:rPr>
              <a:t>入口付</a:t>
            </a:r>
            <a:endParaRPr lang="en-US" altLang="ja-JP" sz="1600" dirty="0" smtClean="0">
              <a:solidFill>
                <a:srgbClr val="0070C0"/>
              </a:solidFill>
              <a:latin typeface="BIZ UDPゴシック" panose="020B0400000000000000" pitchFamily="50" charset="-128"/>
              <a:ea typeface="BIZ UDPゴシック" panose="020B0400000000000000" pitchFamily="50" charset="-128"/>
            </a:endParaRPr>
          </a:p>
          <a:p>
            <a:r>
              <a:rPr lang="ja-JP" altLang="en-US" sz="1600" dirty="0">
                <a:solidFill>
                  <a:srgbClr val="0070C0"/>
                </a:solidFill>
                <a:latin typeface="BIZ UDPゴシック" panose="020B0400000000000000" pitchFamily="50" charset="-128"/>
                <a:ea typeface="BIZ UDPゴシック" panose="020B0400000000000000" pitchFamily="50" charset="-128"/>
              </a:rPr>
              <a:t>　</a:t>
            </a:r>
            <a:r>
              <a:rPr lang="ja-JP" altLang="en-US" sz="1600" dirty="0" smtClean="0">
                <a:solidFill>
                  <a:srgbClr val="0070C0"/>
                </a:solidFill>
                <a:latin typeface="BIZ UDPゴシック" panose="020B0400000000000000" pitchFamily="50" charset="-128"/>
                <a:ea typeface="BIZ UDPゴシック" panose="020B0400000000000000" pitchFamily="50" charset="-128"/>
              </a:rPr>
              <a:t>　　近</a:t>
            </a:r>
            <a:r>
              <a:rPr lang="ja-JP" altLang="en-US" sz="1600" dirty="0">
                <a:solidFill>
                  <a:srgbClr val="0070C0"/>
                </a:solidFill>
                <a:latin typeface="BIZ UDPゴシック" panose="020B0400000000000000" pitchFamily="50" charset="-128"/>
                <a:ea typeface="BIZ UDPゴシック" panose="020B0400000000000000" pitchFamily="50" charset="-128"/>
              </a:rPr>
              <a:t>に結果が</a:t>
            </a:r>
            <a:r>
              <a:rPr lang="ja-JP" altLang="en-US" sz="1600" dirty="0" smtClean="0">
                <a:solidFill>
                  <a:srgbClr val="0070C0"/>
                </a:solidFill>
                <a:latin typeface="BIZ UDPゴシック" panose="020B0400000000000000" pitchFamily="50" charset="-128"/>
                <a:ea typeface="BIZ UDPゴシック" panose="020B0400000000000000" pitchFamily="50" charset="-128"/>
              </a:rPr>
              <a:t>掲示されて</a:t>
            </a:r>
            <a:r>
              <a:rPr lang="ja-JP" altLang="en-US" sz="1600" dirty="0">
                <a:solidFill>
                  <a:srgbClr val="0070C0"/>
                </a:solidFill>
                <a:latin typeface="BIZ UDPゴシック" panose="020B0400000000000000" pitchFamily="50" charset="-128"/>
                <a:ea typeface="BIZ UDPゴシック" panose="020B0400000000000000" pitchFamily="50" charset="-128"/>
              </a:rPr>
              <a:t>います。）</a:t>
            </a:r>
            <a:endParaRPr lang="en-US" altLang="ja-JP" sz="1600" dirty="0">
              <a:solidFill>
                <a:srgbClr val="0070C0"/>
              </a:solidFill>
              <a:latin typeface="BIZ UDPゴシック" panose="020B0400000000000000" pitchFamily="50" charset="-128"/>
              <a:ea typeface="BIZ UDPゴシック" panose="020B0400000000000000" pitchFamily="50" charset="-128"/>
            </a:endParaRPr>
          </a:p>
          <a:p>
            <a:endParaRPr lang="en-US" altLang="ja-JP" sz="1600" dirty="0">
              <a:solidFill>
                <a:srgbClr val="0070C0"/>
              </a:solidFill>
              <a:latin typeface="BIZ UDPゴシック" panose="020B0400000000000000" pitchFamily="50" charset="-128"/>
              <a:ea typeface="BIZ UDPゴシック" panose="020B0400000000000000" pitchFamily="50" charset="-128"/>
            </a:endParaRPr>
          </a:p>
          <a:p>
            <a:pPr algn="ctr"/>
            <a:r>
              <a:rPr kumimoji="1" lang="ja-JP" altLang="en-US" sz="2000" dirty="0" smtClean="0">
                <a:solidFill>
                  <a:srgbClr val="FF0000"/>
                </a:solidFill>
                <a:latin typeface="BIZ UDPゴシック" panose="020B0400000000000000" pitchFamily="50" charset="-128"/>
                <a:ea typeface="BIZ UDPゴシック" panose="020B0400000000000000" pitchFamily="50" charset="-128"/>
              </a:rPr>
              <a:t>うら面に続きます</a:t>
            </a:r>
          </a:p>
          <a:p>
            <a:r>
              <a:rPr lang="ja-JP" altLang="en-US" dirty="0" smtClean="0">
                <a:solidFill>
                  <a:schemeClr val="tx1"/>
                </a:solidFill>
                <a:latin typeface="HGS創英角ﾎﾟｯﾌﾟ体" panose="040B0A00000000000000" pitchFamily="50" charset="-128"/>
                <a:ea typeface="HGS創英角ﾎﾟｯﾌﾟ体" panose="040B0A00000000000000" pitchFamily="50" charset="-128"/>
              </a:rPr>
              <a:t>　</a:t>
            </a:r>
            <a:r>
              <a:rPr lang="ja-JP" altLang="en-US" u="sng" dirty="0" smtClean="0">
                <a:solidFill>
                  <a:schemeClr val="tx1"/>
                </a:solidFill>
                <a:latin typeface="HGS創英角ﾎﾟｯﾌﾟ体" panose="040B0A00000000000000" pitchFamily="50" charset="-128"/>
                <a:ea typeface="HGS創英角ﾎﾟｯﾌﾟ体" panose="040B0A00000000000000" pitchFamily="50" charset="-128"/>
              </a:rPr>
              <a:t>　　　　　　　　　</a:t>
            </a:r>
            <a:endParaRPr kumimoji="1" lang="ja-JP" altLang="en-US" dirty="0"/>
          </a:p>
        </p:txBody>
      </p:sp>
      <p:sp>
        <p:nvSpPr>
          <p:cNvPr id="2" name="正方形/長方形 1"/>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170811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232230"/>
            <a:ext cx="5915025" cy="9535884"/>
          </a:xfrm>
        </p:spPr>
        <p:txBody>
          <a:bodyPr anchor="t">
            <a:normAutofit/>
          </a:bodyPr>
          <a:lstStyle/>
          <a:p>
            <a:r>
              <a:rPr lang="ja-JP" altLang="en-US" sz="2800" dirty="0">
                <a:latin typeface="BIZ UDPゴシック" panose="020B0400000000000000" pitchFamily="50" charset="-128"/>
                <a:ea typeface="BIZ UDPゴシック" panose="020B0400000000000000" pitchFamily="50" charset="-128"/>
              </a:rPr>
              <a:t>重大</a:t>
            </a:r>
            <a:r>
              <a:rPr lang="ja-JP" altLang="en-US" sz="2800" dirty="0" smtClean="0">
                <a:latin typeface="BIZ UDPゴシック" panose="020B0400000000000000" pitchFamily="50" charset="-128"/>
                <a:ea typeface="BIZ UDPゴシック" panose="020B0400000000000000" pitchFamily="50" charset="-128"/>
              </a:rPr>
              <a:t>な破損例</a:t>
            </a:r>
            <a:r>
              <a:rPr lang="ja-JP" altLang="en-US" sz="1200" dirty="0" smtClean="0">
                <a:latin typeface="BIZ UDPゴシック" panose="020B0400000000000000" pitchFamily="50" charset="-128"/>
                <a:ea typeface="BIZ UDPゴシック" panose="020B0400000000000000" pitchFamily="50" charset="-128"/>
              </a:rPr>
              <a:t>　</a:t>
            </a:r>
            <a:r>
              <a:rPr lang="en-US" altLang="ja-JP" sz="1200" dirty="0">
                <a:latin typeface="BIZ UDPゴシック" panose="020B0400000000000000" pitchFamily="50" charset="-128"/>
                <a:ea typeface="BIZ UDPゴシック" panose="020B0400000000000000" pitchFamily="50" charset="-128"/>
              </a:rPr>
              <a:t/>
            </a:r>
            <a:br>
              <a:rPr lang="en-US" altLang="ja-JP" sz="1200" dirty="0">
                <a:latin typeface="BIZ UDPゴシック" panose="020B0400000000000000" pitchFamily="50" charset="-128"/>
                <a:ea typeface="BIZ UDPゴシック" panose="020B0400000000000000" pitchFamily="50" charset="-128"/>
              </a:rPr>
            </a:br>
            <a:r>
              <a:rPr lang="en-US" altLang="ja-JP" sz="2800" dirty="0" smtClean="0">
                <a:latin typeface="BIZ UDPゴシック" panose="020B0400000000000000" pitchFamily="50" charset="-128"/>
                <a:ea typeface="BIZ UDPゴシック" panose="020B0400000000000000" pitchFamily="50" charset="-128"/>
              </a:rPr>
              <a:t/>
            </a:r>
            <a:br>
              <a:rPr lang="en-US" altLang="ja-JP" sz="2800" dirty="0" smtClean="0">
                <a:latin typeface="BIZ UDPゴシック" panose="020B0400000000000000" pitchFamily="50" charset="-128"/>
                <a:ea typeface="BIZ UDPゴシック" panose="020B0400000000000000" pitchFamily="50" charset="-128"/>
              </a:rPr>
            </a:br>
            <a:r>
              <a:rPr lang="ja-JP" altLang="en-US" sz="1800" dirty="0" smtClean="0">
                <a:latin typeface="BIZ UDPゴシック" panose="020B0400000000000000" pitchFamily="50" charset="-128"/>
                <a:ea typeface="BIZ UDPゴシック" panose="020B0400000000000000" pitchFamily="50" charset="-128"/>
              </a:rPr>
              <a:t>　　　　　　柱の内部の鉄筋まで破損している場合</a:t>
            </a: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ja-JP" altLang="en-US" sz="1800" dirty="0" smtClean="0">
                <a:latin typeface="BIZ UDPゴシック" panose="020B0400000000000000" pitchFamily="50" charset="-128"/>
                <a:ea typeface="BIZ UDPゴシック" panose="020B0400000000000000" pitchFamily="50" charset="-128"/>
              </a:rPr>
              <a:t>　　耐力壁が大きく</a:t>
            </a:r>
            <a:r>
              <a:rPr lang="ja-JP" altLang="en-US" sz="1800" dirty="0">
                <a:latin typeface="BIZ UDPゴシック" panose="020B0400000000000000" pitchFamily="50" charset="-128"/>
                <a:ea typeface="BIZ UDPゴシック" panose="020B0400000000000000" pitchFamily="50" charset="-128"/>
              </a:rPr>
              <a:t>破損</a:t>
            </a:r>
            <a:r>
              <a:rPr lang="ja-JP" altLang="en-US" sz="1800" dirty="0" smtClean="0">
                <a:latin typeface="BIZ UDPゴシック" panose="020B0400000000000000" pitchFamily="50" charset="-128"/>
                <a:ea typeface="BIZ UDPゴシック" panose="020B0400000000000000" pitchFamily="50" charset="-128"/>
              </a:rPr>
              <a:t>し、壁の向こうまで見える場合</a:t>
            </a: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a:latin typeface="BIZ UDPゴシック" panose="020B0400000000000000" pitchFamily="50" charset="-128"/>
                <a:ea typeface="BIZ UDPゴシック" panose="020B0400000000000000" pitchFamily="50" charset="-128"/>
              </a:rPr>
              <a:t/>
            </a:r>
            <a:br>
              <a:rPr lang="en-US" altLang="ja-JP" sz="1800" dirty="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en-US" altLang="ja-JP" sz="1800" dirty="0" smtClean="0">
                <a:latin typeface="BIZ UDPゴシック" panose="020B0400000000000000" pitchFamily="50" charset="-128"/>
                <a:ea typeface="BIZ UDPゴシック" panose="020B0400000000000000" pitchFamily="50" charset="-128"/>
              </a:rPr>
              <a:t/>
            </a:r>
            <a:br>
              <a:rPr lang="en-US" altLang="ja-JP" sz="1800" dirty="0" smtClean="0">
                <a:latin typeface="BIZ UDPゴシック" panose="020B0400000000000000" pitchFamily="50" charset="-128"/>
                <a:ea typeface="BIZ UDPゴシック" panose="020B0400000000000000" pitchFamily="50" charset="-128"/>
              </a:rPr>
            </a:br>
            <a:r>
              <a:rPr lang="ja-JP" altLang="en-US" sz="1800" dirty="0" smtClean="0">
                <a:latin typeface="BIZ UDPゴシック" panose="020B0400000000000000" pitchFamily="50" charset="-128"/>
                <a:ea typeface="BIZ UDPゴシック" panose="020B0400000000000000" pitchFamily="50" charset="-128"/>
              </a:rPr>
              <a:t>　　　　　　　筋交いの鉄骨が破断している場合</a:t>
            </a:r>
            <a:endParaRPr lang="ja-JP" altLang="en-US" sz="1800" dirty="0">
              <a:latin typeface="BIZ UDPゴシック" panose="020B0400000000000000" pitchFamily="50" charset="-128"/>
              <a:ea typeface="BIZ UDPゴシック" panose="020B0400000000000000" pitchFamily="50" charset="-128"/>
            </a:endParaRPr>
          </a:p>
        </p:txBody>
      </p:sp>
      <p:grpSp>
        <p:nvGrpSpPr>
          <p:cNvPr id="10" name="グループ化 9"/>
          <p:cNvGrpSpPr/>
          <p:nvPr/>
        </p:nvGrpSpPr>
        <p:grpSpPr>
          <a:xfrm>
            <a:off x="658525" y="1496588"/>
            <a:ext cx="2540000" cy="2176659"/>
            <a:chOff x="-2819400" y="1181100"/>
            <a:chExt cx="2540000" cy="2176659"/>
          </a:xfrm>
        </p:grpSpPr>
        <p:grpSp>
          <p:nvGrpSpPr>
            <p:cNvPr id="12" name="グループ化 11"/>
            <p:cNvGrpSpPr/>
            <p:nvPr/>
          </p:nvGrpSpPr>
          <p:grpSpPr>
            <a:xfrm>
              <a:off x="-2289483" y="1457484"/>
              <a:ext cx="1383111" cy="1229147"/>
              <a:chOff x="7451724" y="1930753"/>
              <a:chExt cx="1383111" cy="1229147"/>
            </a:xfrm>
          </p:grpSpPr>
          <p:sp>
            <p:nvSpPr>
              <p:cNvPr id="16" name="五角形 15"/>
              <p:cNvSpPr/>
              <p:nvPr/>
            </p:nvSpPr>
            <p:spPr>
              <a:xfrm>
                <a:off x="7513894" y="2065708"/>
                <a:ext cx="577559" cy="511764"/>
              </a:xfrm>
              <a:prstGeom prst="pentagon">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五角形 16"/>
              <p:cNvSpPr/>
              <p:nvPr/>
            </p:nvSpPr>
            <p:spPr>
              <a:xfrm rot="1280862">
                <a:off x="7451724" y="2308891"/>
                <a:ext cx="577559" cy="511764"/>
              </a:xfrm>
              <a:prstGeom prst="pentagon">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ひし形 17"/>
              <p:cNvSpPr/>
              <p:nvPr/>
            </p:nvSpPr>
            <p:spPr>
              <a:xfrm rot="5676398">
                <a:off x="8029282" y="2110729"/>
                <a:ext cx="365120" cy="524208"/>
              </a:xfrm>
              <a:prstGeom prst="diamond">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608745">
                <a:off x="7757659" y="2279492"/>
                <a:ext cx="730103" cy="570561"/>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p:cNvSpPr/>
              <p:nvPr/>
            </p:nvSpPr>
            <p:spPr>
              <a:xfrm rot="4545899">
                <a:off x="8184503" y="2290573"/>
                <a:ext cx="730103" cy="570561"/>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ひし形 20"/>
              <p:cNvSpPr/>
              <p:nvPr/>
            </p:nvSpPr>
            <p:spPr>
              <a:xfrm rot="5676398">
                <a:off x="8331929" y="2110729"/>
                <a:ext cx="365120" cy="524208"/>
              </a:xfrm>
              <a:prstGeom prst="diamond">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リーフォーム 21"/>
              <p:cNvSpPr/>
              <p:nvPr/>
            </p:nvSpPr>
            <p:spPr>
              <a:xfrm>
                <a:off x="7645924" y="2118782"/>
                <a:ext cx="254000" cy="80010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リーフォーム 22"/>
              <p:cNvSpPr/>
              <p:nvPr/>
            </p:nvSpPr>
            <p:spPr>
              <a:xfrm>
                <a:off x="7899924" y="1952837"/>
                <a:ext cx="233302" cy="103215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23"/>
              <p:cNvSpPr/>
              <p:nvPr/>
            </p:nvSpPr>
            <p:spPr>
              <a:xfrm flipH="1" flipV="1">
                <a:off x="8094267" y="2127750"/>
                <a:ext cx="233302" cy="103215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リーフォーム 24"/>
              <p:cNvSpPr/>
              <p:nvPr/>
            </p:nvSpPr>
            <p:spPr>
              <a:xfrm rot="16200000">
                <a:off x="7985154" y="2044687"/>
                <a:ext cx="233302" cy="992193"/>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リーフォーム 25"/>
              <p:cNvSpPr/>
              <p:nvPr/>
            </p:nvSpPr>
            <p:spPr>
              <a:xfrm flipH="1" flipV="1">
                <a:off x="8239967" y="1930753"/>
                <a:ext cx="233302" cy="103215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正方形/長方形 13"/>
            <p:cNvSpPr/>
            <p:nvPr/>
          </p:nvSpPr>
          <p:spPr>
            <a:xfrm>
              <a:off x="-2819400" y="1181100"/>
              <a:ext cx="2540000" cy="5969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rot="5400000">
              <a:off x="-2168216" y="2352211"/>
              <a:ext cx="1039606" cy="971489"/>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グループ化 26"/>
          <p:cNvGrpSpPr/>
          <p:nvPr/>
        </p:nvGrpSpPr>
        <p:grpSpPr>
          <a:xfrm>
            <a:off x="3723710" y="1498884"/>
            <a:ext cx="2540000" cy="2174363"/>
            <a:chOff x="6961381" y="1492250"/>
            <a:chExt cx="2540000" cy="2303150"/>
          </a:xfrm>
        </p:grpSpPr>
        <p:grpSp>
          <p:nvGrpSpPr>
            <p:cNvPr id="28" name="グループ化 27"/>
            <p:cNvGrpSpPr/>
            <p:nvPr/>
          </p:nvGrpSpPr>
          <p:grpSpPr>
            <a:xfrm>
              <a:off x="7451724" y="1930753"/>
              <a:ext cx="1383111" cy="1229147"/>
              <a:chOff x="7451724" y="1930753"/>
              <a:chExt cx="1383111" cy="1229147"/>
            </a:xfrm>
          </p:grpSpPr>
          <p:sp>
            <p:nvSpPr>
              <p:cNvPr id="32" name="五角形 31"/>
              <p:cNvSpPr/>
              <p:nvPr/>
            </p:nvSpPr>
            <p:spPr>
              <a:xfrm>
                <a:off x="7513894" y="2065708"/>
                <a:ext cx="577559" cy="511764"/>
              </a:xfrm>
              <a:prstGeom prst="pentagon">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五角形 32"/>
              <p:cNvSpPr/>
              <p:nvPr/>
            </p:nvSpPr>
            <p:spPr>
              <a:xfrm rot="1280862">
                <a:off x="7451724" y="2308891"/>
                <a:ext cx="577559" cy="511764"/>
              </a:xfrm>
              <a:prstGeom prst="pentagon">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ひし形 33"/>
              <p:cNvSpPr/>
              <p:nvPr/>
            </p:nvSpPr>
            <p:spPr>
              <a:xfrm rot="5676398">
                <a:off x="8029282" y="2110729"/>
                <a:ext cx="365120" cy="524208"/>
              </a:xfrm>
              <a:prstGeom prst="diamond">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二等辺三角形 34"/>
              <p:cNvSpPr/>
              <p:nvPr/>
            </p:nvSpPr>
            <p:spPr>
              <a:xfrm rot="1608745">
                <a:off x="7757659" y="2279492"/>
                <a:ext cx="730103" cy="570561"/>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二等辺三角形 35"/>
              <p:cNvSpPr/>
              <p:nvPr/>
            </p:nvSpPr>
            <p:spPr>
              <a:xfrm rot="4545899">
                <a:off x="8184503" y="2290573"/>
                <a:ext cx="730103" cy="570561"/>
              </a:xfrm>
              <a:prstGeom prst="triangl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ひし形 36"/>
              <p:cNvSpPr/>
              <p:nvPr/>
            </p:nvSpPr>
            <p:spPr>
              <a:xfrm rot="5676398">
                <a:off x="8331929" y="2110729"/>
                <a:ext cx="365120" cy="524208"/>
              </a:xfrm>
              <a:prstGeom prst="diamond">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リーフォーム 37"/>
              <p:cNvSpPr/>
              <p:nvPr/>
            </p:nvSpPr>
            <p:spPr>
              <a:xfrm>
                <a:off x="7645924" y="2118782"/>
                <a:ext cx="254000" cy="80010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a:off x="7899924" y="1952837"/>
                <a:ext cx="233302" cy="103215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p:cNvSpPr/>
              <p:nvPr/>
            </p:nvSpPr>
            <p:spPr>
              <a:xfrm flipH="1" flipV="1">
                <a:off x="8094267" y="2127750"/>
                <a:ext cx="233302" cy="103215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p:nvSpPr>
            <p:spPr>
              <a:xfrm rot="16200000">
                <a:off x="7985154" y="2044687"/>
                <a:ext cx="233302" cy="992193"/>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リーフォーム 41"/>
              <p:cNvSpPr/>
              <p:nvPr/>
            </p:nvSpPr>
            <p:spPr>
              <a:xfrm flipH="1" flipV="1">
                <a:off x="8239967" y="1930753"/>
                <a:ext cx="233302" cy="1032150"/>
              </a:xfrm>
              <a:custGeom>
                <a:avLst/>
                <a:gdLst>
                  <a:gd name="connsiteX0" fmla="*/ 254000 w 254000"/>
                  <a:gd name="connsiteY0" fmla="*/ 0 h 800100"/>
                  <a:gd name="connsiteX1" fmla="*/ 0 w 254000"/>
                  <a:gd name="connsiteY1" fmla="*/ 368300 h 800100"/>
                  <a:gd name="connsiteX2" fmla="*/ 38100 w 254000"/>
                  <a:gd name="connsiteY2" fmla="*/ 571500 h 800100"/>
                  <a:gd name="connsiteX3" fmla="*/ 254000 w 254000"/>
                  <a:gd name="connsiteY3" fmla="*/ 800100 h 800100"/>
                </a:gdLst>
                <a:ahLst/>
                <a:cxnLst>
                  <a:cxn ang="0">
                    <a:pos x="connsiteX0" y="connsiteY0"/>
                  </a:cxn>
                  <a:cxn ang="0">
                    <a:pos x="connsiteX1" y="connsiteY1"/>
                  </a:cxn>
                  <a:cxn ang="0">
                    <a:pos x="connsiteX2" y="connsiteY2"/>
                  </a:cxn>
                  <a:cxn ang="0">
                    <a:pos x="connsiteX3" y="connsiteY3"/>
                  </a:cxn>
                </a:cxnLst>
                <a:rect l="l" t="t" r="r" b="b"/>
                <a:pathLst>
                  <a:path w="254000" h="800100">
                    <a:moveTo>
                      <a:pt x="254000" y="0"/>
                    </a:moveTo>
                    <a:lnTo>
                      <a:pt x="0" y="368300"/>
                    </a:lnTo>
                    <a:cubicBezTo>
                      <a:pt x="42207" y="537128"/>
                      <a:pt x="38100" y="468337"/>
                      <a:pt x="38100" y="571500"/>
                    </a:cubicBezTo>
                    <a:lnTo>
                      <a:pt x="254000" y="800100"/>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フリーフォーム 28"/>
            <p:cNvSpPr/>
            <p:nvPr/>
          </p:nvSpPr>
          <p:spPr>
            <a:xfrm rot="5400000">
              <a:off x="7687133" y="2610976"/>
              <a:ext cx="829341" cy="992190"/>
            </a:xfrm>
            <a:custGeom>
              <a:avLst/>
              <a:gdLst>
                <a:gd name="connsiteX0" fmla="*/ 0 w 995243"/>
                <a:gd name="connsiteY0" fmla="*/ 298451 h 604839"/>
                <a:gd name="connsiteX1" fmla="*/ 74868 w 995243"/>
                <a:gd name="connsiteY1" fmla="*/ 245597 h 604839"/>
                <a:gd name="connsiteX2" fmla="*/ 11622 w 995243"/>
                <a:gd name="connsiteY2" fmla="*/ 165327 h 604839"/>
                <a:gd name="connsiteX3" fmla="*/ 93009 w 995243"/>
                <a:gd name="connsiteY3" fmla="*/ 143497 h 604839"/>
                <a:gd name="connsiteX4" fmla="*/ 45697 w 995243"/>
                <a:gd name="connsiteY4" fmla="*/ 41276 h 604839"/>
                <a:gd name="connsiteX5" fmla="*/ 128058 w 995243"/>
                <a:gd name="connsiteY5" fmla="*/ 51954 h 604839"/>
                <a:gd name="connsiteX6" fmla="*/ 115577 w 995243"/>
                <a:gd name="connsiteY6" fmla="*/ 0 h 604839"/>
                <a:gd name="connsiteX7" fmla="*/ 566596 w 995243"/>
                <a:gd name="connsiteY7" fmla="*/ 0 h 604839"/>
                <a:gd name="connsiteX8" fmla="*/ 995243 w 995243"/>
                <a:gd name="connsiteY8" fmla="*/ 0 h 604839"/>
                <a:gd name="connsiteX9" fmla="*/ 995243 w 995243"/>
                <a:gd name="connsiteY9" fmla="*/ 596900 h 604839"/>
                <a:gd name="connsiteX10" fmla="*/ 566595 w 995243"/>
                <a:gd name="connsiteY10" fmla="*/ 596900 h 604839"/>
                <a:gd name="connsiteX11" fmla="*/ 568502 w 995243"/>
                <a:gd name="connsiteY11" fmla="*/ 604839 h 604839"/>
                <a:gd name="connsiteX12" fmla="*/ 113670 w 995243"/>
                <a:gd name="connsiteY12" fmla="*/ 604839 h 604839"/>
                <a:gd name="connsiteX13" fmla="*/ 128058 w 995243"/>
                <a:gd name="connsiteY13" fmla="*/ 544948 h 604839"/>
                <a:gd name="connsiteX14" fmla="*/ 45697 w 995243"/>
                <a:gd name="connsiteY14" fmla="*/ 555626 h 604839"/>
                <a:gd name="connsiteX15" fmla="*/ 93009 w 995243"/>
                <a:gd name="connsiteY15" fmla="*/ 453405 h 604839"/>
                <a:gd name="connsiteX16" fmla="*/ 11622 w 995243"/>
                <a:gd name="connsiteY16" fmla="*/ 431575 h 604839"/>
                <a:gd name="connsiteX17" fmla="*/ 74868 w 995243"/>
                <a:gd name="connsiteY17" fmla="*/ 351305 h 604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95243" h="604839">
                  <a:moveTo>
                    <a:pt x="0" y="298451"/>
                  </a:moveTo>
                  <a:lnTo>
                    <a:pt x="74868" y="245597"/>
                  </a:lnTo>
                  <a:lnTo>
                    <a:pt x="11622" y="165327"/>
                  </a:lnTo>
                  <a:lnTo>
                    <a:pt x="93009" y="143497"/>
                  </a:lnTo>
                  <a:lnTo>
                    <a:pt x="45697" y="41276"/>
                  </a:lnTo>
                  <a:lnTo>
                    <a:pt x="128058" y="51954"/>
                  </a:lnTo>
                  <a:lnTo>
                    <a:pt x="115577" y="0"/>
                  </a:lnTo>
                  <a:lnTo>
                    <a:pt x="566596" y="0"/>
                  </a:lnTo>
                  <a:lnTo>
                    <a:pt x="995243" y="0"/>
                  </a:lnTo>
                  <a:lnTo>
                    <a:pt x="995243" y="596900"/>
                  </a:lnTo>
                  <a:lnTo>
                    <a:pt x="566595" y="596900"/>
                  </a:lnTo>
                  <a:lnTo>
                    <a:pt x="568502" y="604839"/>
                  </a:lnTo>
                  <a:lnTo>
                    <a:pt x="113670" y="604839"/>
                  </a:lnTo>
                  <a:lnTo>
                    <a:pt x="128058" y="544948"/>
                  </a:lnTo>
                  <a:lnTo>
                    <a:pt x="45697" y="555626"/>
                  </a:lnTo>
                  <a:lnTo>
                    <a:pt x="93009" y="453405"/>
                  </a:lnTo>
                  <a:lnTo>
                    <a:pt x="11622" y="431575"/>
                  </a:lnTo>
                  <a:lnTo>
                    <a:pt x="74868" y="351305"/>
                  </a:lnTo>
                  <a:close/>
                </a:path>
              </a:pathLst>
            </a:cu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リーフォーム 29"/>
            <p:cNvSpPr/>
            <p:nvPr/>
          </p:nvSpPr>
          <p:spPr>
            <a:xfrm rot="16200000" flipV="1">
              <a:off x="7687133" y="1410826"/>
              <a:ext cx="829341" cy="992190"/>
            </a:xfrm>
            <a:custGeom>
              <a:avLst/>
              <a:gdLst>
                <a:gd name="connsiteX0" fmla="*/ 0 w 995243"/>
                <a:gd name="connsiteY0" fmla="*/ 298451 h 604839"/>
                <a:gd name="connsiteX1" fmla="*/ 74868 w 995243"/>
                <a:gd name="connsiteY1" fmla="*/ 245597 h 604839"/>
                <a:gd name="connsiteX2" fmla="*/ 11622 w 995243"/>
                <a:gd name="connsiteY2" fmla="*/ 165327 h 604839"/>
                <a:gd name="connsiteX3" fmla="*/ 93009 w 995243"/>
                <a:gd name="connsiteY3" fmla="*/ 143497 h 604839"/>
                <a:gd name="connsiteX4" fmla="*/ 45697 w 995243"/>
                <a:gd name="connsiteY4" fmla="*/ 41276 h 604839"/>
                <a:gd name="connsiteX5" fmla="*/ 128058 w 995243"/>
                <a:gd name="connsiteY5" fmla="*/ 51954 h 604839"/>
                <a:gd name="connsiteX6" fmla="*/ 115577 w 995243"/>
                <a:gd name="connsiteY6" fmla="*/ 0 h 604839"/>
                <a:gd name="connsiteX7" fmla="*/ 566596 w 995243"/>
                <a:gd name="connsiteY7" fmla="*/ 0 h 604839"/>
                <a:gd name="connsiteX8" fmla="*/ 995243 w 995243"/>
                <a:gd name="connsiteY8" fmla="*/ 0 h 604839"/>
                <a:gd name="connsiteX9" fmla="*/ 995243 w 995243"/>
                <a:gd name="connsiteY9" fmla="*/ 596900 h 604839"/>
                <a:gd name="connsiteX10" fmla="*/ 566595 w 995243"/>
                <a:gd name="connsiteY10" fmla="*/ 596900 h 604839"/>
                <a:gd name="connsiteX11" fmla="*/ 568502 w 995243"/>
                <a:gd name="connsiteY11" fmla="*/ 604839 h 604839"/>
                <a:gd name="connsiteX12" fmla="*/ 113670 w 995243"/>
                <a:gd name="connsiteY12" fmla="*/ 604839 h 604839"/>
                <a:gd name="connsiteX13" fmla="*/ 128058 w 995243"/>
                <a:gd name="connsiteY13" fmla="*/ 544948 h 604839"/>
                <a:gd name="connsiteX14" fmla="*/ 45697 w 995243"/>
                <a:gd name="connsiteY14" fmla="*/ 555626 h 604839"/>
                <a:gd name="connsiteX15" fmla="*/ 93009 w 995243"/>
                <a:gd name="connsiteY15" fmla="*/ 453405 h 604839"/>
                <a:gd name="connsiteX16" fmla="*/ 11622 w 995243"/>
                <a:gd name="connsiteY16" fmla="*/ 431575 h 604839"/>
                <a:gd name="connsiteX17" fmla="*/ 74868 w 995243"/>
                <a:gd name="connsiteY17" fmla="*/ 351305 h 604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95243" h="604839">
                  <a:moveTo>
                    <a:pt x="0" y="298451"/>
                  </a:moveTo>
                  <a:lnTo>
                    <a:pt x="74868" y="245597"/>
                  </a:lnTo>
                  <a:lnTo>
                    <a:pt x="11622" y="165327"/>
                  </a:lnTo>
                  <a:lnTo>
                    <a:pt x="93009" y="143497"/>
                  </a:lnTo>
                  <a:lnTo>
                    <a:pt x="45697" y="41276"/>
                  </a:lnTo>
                  <a:lnTo>
                    <a:pt x="128058" y="51954"/>
                  </a:lnTo>
                  <a:lnTo>
                    <a:pt x="115577" y="0"/>
                  </a:lnTo>
                  <a:lnTo>
                    <a:pt x="566596" y="0"/>
                  </a:lnTo>
                  <a:lnTo>
                    <a:pt x="995243" y="0"/>
                  </a:lnTo>
                  <a:lnTo>
                    <a:pt x="995243" y="596900"/>
                  </a:lnTo>
                  <a:lnTo>
                    <a:pt x="566595" y="596900"/>
                  </a:lnTo>
                  <a:lnTo>
                    <a:pt x="568502" y="604839"/>
                  </a:lnTo>
                  <a:lnTo>
                    <a:pt x="113670" y="604839"/>
                  </a:lnTo>
                  <a:lnTo>
                    <a:pt x="128058" y="544948"/>
                  </a:lnTo>
                  <a:lnTo>
                    <a:pt x="45697" y="555626"/>
                  </a:lnTo>
                  <a:lnTo>
                    <a:pt x="93009" y="453405"/>
                  </a:lnTo>
                  <a:lnTo>
                    <a:pt x="11622" y="431575"/>
                  </a:lnTo>
                  <a:lnTo>
                    <a:pt x="74868" y="351305"/>
                  </a:lnTo>
                  <a:close/>
                </a:path>
              </a:pathLst>
            </a:cu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6961381" y="3517355"/>
              <a:ext cx="2540000" cy="27804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3" name="グループ化 42"/>
          <p:cNvGrpSpPr/>
          <p:nvPr/>
        </p:nvGrpSpPr>
        <p:grpSpPr>
          <a:xfrm>
            <a:off x="463255" y="4629411"/>
            <a:ext cx="2763438" cy="2018361"/>
            <a:chOff x="-2844800" y="4073072"/>
            <a:chExt cx="2540000" cy="1854200"/>
          </a:xfrm>
        </p:grpSpPr>
        <p:sp>
          <p:nvSpPr>
            <p:cNvPr id="44" name="正方形/長方形 43"/>
            <p:cNvSpPr/>
            <p:nvPr/>
          </p:nvSpPr>
          <p:spPr>
            <a:xfrm>
              <a:off x="-2844800" y="4073072"/>
              <a:ext cx="2540000" cy="18542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p:cNvSpPr/>
            <p:nvPr/>
          </p:nvSpPr>
          <p:spPr>
            <a:xfrm>
              <a:off x="-2768600" y="4165600"/>
              <a:ext cx="774878" cy="749300"/>
            </a:xfrm>
            <a:custGeom>
              <a:avLst/>
              <a:gdLst>
                <a:gd name="connsiteX0" fmla="*/ 0 w 774878"/>
                <a:gd name="connsiteY0" fmla="*/ 0 h 749300"/>
                <a:gd name="connsiteX1" fmla="*/ 101600 w 774878"/>
                <a:gd name="connsiteY1" fmla="*/ 88900 h 749300"/>
                <a:gd name="connsiteX2" fmla="*/ 152400 w 774878"/>
                <a:gd name="connsiteY2" fmla="*/ 241300 h 749300"/>
                <a:gd name="connsiteX3" fmla="*/ 165100 w 774878"/>
                <a:gd name="connsiteY3" fmla="*/ 279400 h 749300"/>
                <a:gd name="connsiteX4" fmla="*/ 215900 w 774878"/>
                <a:gd name="connsiteY4" fmla="*/ 342900 h 749300"/>
                <a:gd name="connsiteX5" fmla="*/ 292100 w 774878"/>
                <a:gd name="connsiteY5" fmla="*/ 457200 h 749300"/>
                <a:gd name="connsiteX6" fmla="*/ 381000 w 774878"/>
                <a:gd name="connsiteY6" fmla="*/ 469900 h 749300"/>
                <a:gd name="connsiteX7" fmla="*/ 723900 w 774878"/>
                <a:gd name="connsiteY7" fmla="*/ 546100 h 749300"/>
                <a:gd name="connsiteX8" fmla="*/ 736600 w 774878"/>
                <a:gd name="connsiteY8" fmla="*/ 647700 h 749300"/>
                <a:gd name="connsiteX9" fmla="*/ 762000 w 774878"/>
                <a:gd name="connsiteY9" fmla="*/ 685800 h 749300"/>
                <a:gd name="connsiteX10" fmla="*/ 774700 w 774878"/>
                <a:gd name="connsiteY10" fmla="*/ 749300 h 74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4878" h="749300">
                  <a:moveTo>
                    <a:pt x="0" y="0"/>
                  </a:moveTo>
                  <a:cubicBezTo>
                    <a:pt x="3968" y="3174"/>
                    <a:pt x="93071" y="70623"/>
                    <a:pt x="101600" y="88900"/>
                  </a:cubicBezTo>
                  <a:cubicBezTo>
                    <a:pt x="124245" y="137424"/>
                    <a:pt x="135467" y="190500"/>
                    <a:pt x="152400" y="241300"/>
                  </a:cubicBezTo>
                  <a:cubicBezTo>
                    <a:pt x="156633" y="254000"/>
                    <a:pt x="156737" y="268947"/>
                    <a:pt x="165100" y="279400"/>
                  </a:cubicBezTo>
                  <a:cubicBezTo>
                    <a:pt x="182033" y="300567"/>
                    <a:pt x="200145" y="320842"/>
                    <a:pt x="215900" y="342900"/>
                  </a:cubicBezTo>
                  <a:cubicBezTo>
                    <a:pt x="242515" y="380161"/>
                    <a:pt x="246770" y="450724"/>
                    <a:pt x="292100" y="457200"/>
                  </a:cubicBezTo>
                  <a:lnTo>
                    <a:pt x="381000" y="469900"/>
                  </a:lnTo>
                  <a:cubicBezTo>
                    <a:pt x="568587" y="532429"/>
                    <a:pt x="455686" y="501398"/>
                    <a:pt x="723900" y="546100"/>
                  </a:cubicBezTo>
                  <a:cubicBezTo>
                    <a:pt x="728133" y="579967"/>
                    <a:pt x="727620" y="614772"/>
                    <a:pt x="736600" y="647700"/>
                  </a:cubicBezTo>
                  <a:cubicBezTo>
                    <a:pt x="740616" y="662426"/>
                    <a:pt x="755174" y="672148"/>
                    <a:pt x="762000" y="685800"/>
                  </a:cubicBezTo>
                  <a:cubicBezTo>
                    <a:pt x="777377" y="716555"/>
                    <a:pt x="774700" y="720239"/>
                    <a:pt x="774700" y="74930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p:cNvSpPr/>
            <p:nvPr/>
          </p:nvSpPr>
          <p:spPr>
            <a:xfrm>
              <a:off x="-1320800" y="4241800"/>
              <a:ext cx="839597" cy="661629"/>
            </a:xfrm>
            <a:custGeom>
              <a:avLst/>
              <a:gdLst>
                <a:gd name="connsiteX0" fmla="*/ 0 w 839597"/>
                <a:gd name="connsiteY0" fmla="*/ 647700 h 661629"/>
                <a:gd name="connsiteX1" fmla="*/ 76200 w 839597"/>
                <a:gd name="connsiteY1" fmla="*/ 660400 h 661629"/>
                <a:gd name="connsiteX2" fmla="*/ 177800 w 839597"/>
                <a:gd name="connsiteY2" fmla="*/ 609600 h 661629"/>
                <a:gd name="connsiteX3" fmla="*/ 203200 w 839597"/>
                <a:gd name="connsiteY3" fmla="*/ 571500 h 661629"/>
                <a:gd name="connsiteX4" fmla="*/ 342900 w 839597"/>
                <a:gd name="connsiteY4" fmla="*/ 508000 h 661629"/>
                <a:gd name="connsiteX5" fmla="*/ 393700 w 839597"/>
                <a:gd name="connsiteY5" fmla="*/ 495300 h 661629"/>
                <a:gd name="connsiteX6" fmla="*/ 469900 w 839597"/>
                <a:gd name="connsiteY6" fmla="*/ 381000 h 661629"/>
                <a:gd name="connsiteX7" fmla="*/ 482600 w 839597"/>
                <a:gd name="connsiteY7" fmla="*/ 304800 h 661629"/>
                <a:gd name="connsiteX8" fmla="*/ 596900 w 839597"/>
                <a:gd name="connsiteY8" fmla="*/ 292100 h 661629"/>
                <a:gd name="connsiteX9" fmla="*/ 685800 w 839597"/>
                <a:gd name="connsiteY9" fmla="*/ 228600 h 661629"/>
                <a:gd name="connsiteX10" fmla="*/ 723900 w 839597"/>
                <a:gd name="connsiteY10" fmla="*/ 203200 h 661629"/>
                <a:gd name="connsiteX11" fmla="*/ 736600 w 839597"/>
                <a:gd name="connsiteY11" fmla="*/ 139700 h 661629"/>
                <a:gd name="connsiteX12" fmla="*/ 838200 w 839597"/>
                <a:gd name="connsiteY12" fmla="*/ 25400 h 661629"/>
                <a:gd name="connsiteX13" fmla="*/ 838200 w 839597"/>
                <a:gd name="connsiteY13" fmla="*/ 0 h 66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9597" h="661629">
                  <a:moveTo>
                    <a:pt x="0" y="647700"/>
                  </a:moveTo>
                  <a:cubicBezTo>
                    <a:pt x="25400" y="651933"/>
                    <a:pt x="51021" y="665795"/>
                    <a:pt x="76200" y="660400"/>
                  </a:cubicBezTo>
                  <a:cubicBezTo>
                    <a:pt x="113224" y="652466"/>
                    <a:pt x="177800" y="609600"/>
                    <a:pt x="177800" y="609600"/>
                  </a:cubicBezTo>
                  <a:cubicBezTo>
                    <a:pt x="186267" y="596900"/>
                    <a:pt x="190696" y="580253"/>
                    <a:pt x="203200" y="571500"/>
                  </a:cubicBezTo>
                  <a:cubicBezTo>
                    <a:pt x="237880" y="547224"/>
                    <a:pt x="296772" y="521179"/>
                    <a:pt x="342900" y="508000"/>
                  </a:cubicBezTo>
                  <a:cubicBezTo>
                    <a:pt x="359683" y="503205"/>
                    <a:pt x="376767" y="499533"/>
                    <a:pt x="393700" y="495300"/>
                  </a:cubicBezTo>
                  <a:cubicBezTo>
                    <a:pt x="419100" y="457200"/>
                    <a:pt x="462372" y="426167"/>
                    <a:pt x="469900" y="381000"/>
                  </a:cubicBezTo>
                  <a:cubicBezTo>
                    <a:pt x="474133" y="355600"/>
                    <a:pt x="461504" y="319567"/>
                    <a:pt x="482600" y="304800"/>
                  </a:cubicBezTo>
                  <a:cubicBezTo>
                    <a:pt x="514005" y="282817"/>
                    <a:pt x="558800" y="296333"/>
                    <a:pt x="596900" y="292100"/>
                  </a:cubicBezTo>
                  <a:cubicBezTo>
                    <a:pt x="686690" y="232240"/>
                    <a:pt x="575531" y="307364"/>
                    <a:pt x="685800" y="228600"/>
                  </a:cubicBezTo>
                  <a:cubicBezTo>
                    <a:pt x="698220" y="219728"/>
                    <a:pt x="711200" y="211667"/>
                    <a:pt x="723900" y="203200"/>
                  </a:cubicBezTo>
                  <a:cubicBezTo>
                    <a:pt x="728133" y="182033"/>
                    <a:pt x="725011" y="157911"/>
                    <a:pt x="736600" y="139700"/>
                  </a:cubicBezTo>
                  <a:cubicBezTo>
                    <a:pt x="762253" y="99388"/>
                    <a:pt x="818939" y="73553"/>
                    <a:pt x="838200" y="25400"/>
                  </a:cubicBezTo>
                  <a:cubicBezTo>
                    <a:pt x="841344" y="17539"/>
                    <a:pt x="838200" y="8467"/>
                    <a:pt x="83820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リーフォーム 46"/>
            <p:cNvSpPr/>
            <p:nvPr/>
          </p:nvSpPr>
          <p:spPr>
            <a:xfrm>
              <a:off x="-1320800" y="5016500"/>
              <a:ext cx="838200" cy="863600"/>
            </a:xfrm>
            <a:custGeom>
              <a:avLst/>
              <a:gdLst>
                <a:gd name="connsiteX0" fmla="*/ 0 w 838200"/>
                <a:gd name="connsiteY0" fmla="*/ 0 h 863600"/>
                <a:gd name="connsiteX1" fmla="*/ 76200 w 838200"/>
                <a:gd name="connsiteY1" fmla="*/ 88900 h 863600"/>
                <a:gd name="connsiteX2" fmla="*/ 152400 w 838200"/>
                <a:gd name="connsiteY2" fmla="*/ 165100 h 863600"/>
                <a:gd name="connsiteX3" fmla="*/ 177800 w 838200"/>
                <a:gd name="connsiteY3" fmla="*/ 241300 h 863600"/>
                <a:gd name="connsiteX4" fmla="*/ 203200 w 838200"/>
                <a:gd name="connsiteY4" fmla="*/ 292100 h 863600"/>
                <a:gd name="connsiteX5" fmla="*/ 457200 w 838200"/>
                <a:gd name="connsiteY5" fmla="*/ 304800 h 863600"/>
                <a:gd name="connsiteX6" fmla="*/ 495300 w 838200"/>
                <a:gd name="connsiteY6" fmla="*/ 546100 h 863600"/>
                <a:gd name="connsiteX7" fmla="*/ 533400 w 838200"/>
                <a:gd name="connsiteY7" fmla="*/ 558800 h 863600"/>
                <a:gd name="connsiteX8" fmla="*/ 673100 w 838200"/>
                <a:gd name="connsiteY8" fmla="*/ 596900 h 863600"/>
                <a:gd name="connsiteX9" fmla="*/ 647700 w 838200"/>
                <a:gd name="connsiteY9" fmla="*/ 774700 h 863600"/>
                <a:gd name="connsiteX10" fmla="*/ 685800 w 838200"/>
                <a:gd name="connsiteY10" fmla="*/ 812800 h 863600"/>
                <a:gd name="connsiteX11" fmla="*/ 762000 w 838200"/>
                <a:gd name="connsiteY11" fmla="*/ 838200 h 863600"/>
                <a:gd name="connsiteX12" fmla="*/ 800100 w 838200"/>
                <a:gd name="connsiteY12" fmla="*/ 850900 h 863600"/>
                <a:gd name="connsiteX13" fmla="*/ 838200 w 838200"/>
                <a:gd name="connsiteY13" fmla="*/ 863600 h 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8200" h="863600">
                  <a:moveTo>
                    <a:pt x="0" y="0"/>
                  </a:moveTo>
                  <a:cubicBezTo>
                    <a:pt x="25400" y="29633"/>
                    <a:pt x="49727" y="60221"/>
                    <a:pt x="76200" y="88900"/>
                  </a:cubicBezTo>
                  <a:cubicBezTo>
                    <a:pt x="100565" y="115295"/>
                    <a:pt x="132475" y="135212"/>
                    <a:pt x="152400" y="165100"/>
                  </a:cubicBezTo>
                  <a:cubicBezTo>
                    <a:pt x="167252" y="187377"/>
                    <a:pt x="167856" y="216441"/>
                    <a:pt x="177800" y="241300"/>
                  </a:cubicBezTo>
                  <a:cubicBezTo>
                    <a:pt x="184831" y="258878"/>
                    <a:pt x="184739" y="287904"/>
                    <a:pt x="203200" y="292100"/>
                  </a:cubicBezTo>
                  <a:cubicBezTo>
                    <a:pt x="285864" y="310887"/>
                    <a:pt x="372533" y="300567"/>
                    <a:pt x="457200" y="304800"/>
                  </a:cubicBezTo>
                  <a:cubicBezTo>
                    <a:pt x="533364" y="419046"/>
                    <a:pt x="423316" y="240169"/>
                    <a:pt x="495300" y="546100"/>
                  </a:cubicBezTo>
                  <a:cubicBezTo>
                    <a:pt x="498366" y="559131"/>
                    <a:pt x="520485" y="555278"/>
                    <a:pt x="533400" y="558800"/>
                  </a:cubicBezTo>
                  <a:cubicBezTo>
                    <a:pt x="690958" y="601770"/>
                    <a:pt x="585404" y="567668"/>
                    <a:pt x="673100" y="596900"/>
                  </a:cubicBezTo>
                  <a:cubicBezTo>
                    <a:pt x="664633" y="656167"/>
                    <a:pt x="644184" y="714935"/>
                    <a:pt x="647700" y="774700"/>
                  </a:cubicBezTo>
                  <a:cubicBezTo>
                    <a:pt x="648755" y="792630"/>
                    <a:pt x="670100" y="804078"/>
                    <a:pt x="685800" y="812800"/>
                  </a:cubicBezTo>
                  <a:cubicBezTo>
                    <a:pt x="709205" y="825803"/>
                    <a:pt x="736600" y="829733"/>
                    <a:pt x="762000" y="838200"/>
                  </a:cubicBezTo>
                  <a:lnTo>
                    <a:pt x="800100" y="850900"/>
                  </a:lnTo>
                  <a:lnTo>
                    <a:pt x="838200" y="8636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リーフォーム 47"/>
            <p:cNvSpPr/>
            <p:nvPr/>
          </p:nvSpPr>
          <p:spPr>
            <a:xfrm>
              <a:off x="-2100390" y="5246495"/>
              <a:ext cx="700479" cy="516123"/>
            </a:xfrm>
            <a:custGeom>
              <a:avLst/>
              <a:gdLst>
                <a:gd name="connsiteX0" fmla="*/ 217658 w 700479"/>
                <a:gd name="connsiteY0" fmla="*/ 33523 h 516123"/>
                <a:gd name="connsiteX1" fmla="*/ 217658 w 700479"/>
                <a:gd name="connsiteY1" fmla="*/ 33523 h 516123"/>
                <a:gd name="connsiteX2" fmla="*/ 243058 w 700479"/>
                <a:gd name="connsiteY2" fmla="*/ 147823 h 516123"/>
                <a:gd name="connsiteX3" fmla="*/ 331958 w 700479"/>
                <a:gd name="connsiteY3" fmla="*/ 198623 h 516123"/>
                <a:gd name="connsiteX4" fmla="*/ 471658 w 700479"/>
                <a:gd name="connsiteY4" fmla="*/ 262123 h 516123"/>
                <a:gd name="connsiteX5" fmla="*/ 484358 w 700479"/>
                <a:gd name="connsiteY5" fmla="*/ 325623 h 516123"/>
                <a:gd name="connsiteX6" fmla="*/ 522458 w 700479"/>
                <a:gd name="connsiteY6" fmla="*/ 376423 h 516123"/>
                <a:gd name="connsiteX7" fmla="*/ 611358 w 700479"/>
                <a:gd name="connsiteY7" fmla="*/ 452623 h 516123"/>
                <a:gd name="connsiteX8" fmla="*/ 700258 w 700479"/>
                <a:gd name="connsiteY8" fmla="*/ 401823 h 516123"/>
                <a:gd name="connsiteX9" fmla="*/ 674858 w 700479"/>
                <a:gd name="connsiteY9" fmla="*/ 363723 h 516123"/>
                <a:gd name="connsiteX10" fmla="*/ 420858 w 700479"/>
                <a:gd name="connsiteY10" fmla="*/ 401823 h 516123"/>
                <a:gd name="connsiteX11" fmla="*/ 382758 w 700479"/>
                <a:gd name="connsiteY11" fmla="*/ 427223 h 516123"/>
                <a:gd name="connsiteX12" fmla="*/ 306558 w 700479"/>
                <a:gd name="connsiteY12" fmla="*/ 516123 h 516123"/>
                <a:gd name="connsiteX13" fmla="*/ 27158 w 700479"/>
                <a:gd name="connsiteY13" fmla="*/ 376423 h 516123"/>
                <a:gd name="connsiteX14" fmla="*/ 1758 w 700479"/>
                <a:gd name="connsiteY14" fmla="*/ 300223 h 516123"/>
                <a:gd name="connsiteX15" fmla="*/ 14458 w 700479"/>
                <a:gd name="connsiteY15" fmla="*/ 8123 h 516123"/>
                <a:gd name="connsiteX16" fmla="*/ 77958 w 700479"/>
                <a:gd name="connsiteY16" fmla="*/ 20823 h 516123"/>
                <a:gd name="connsiteX17" fmla="*/ 128758 w 700479"/>
                <a:gd name="connsiteY17" fmla="*/ 58923 h 516123"/>
                <a:gd name="connsiteX18" fmla="*/ 179558 w 700479"/>
                <a:gd name="connsiteY18" fmla="*/ 84323 h 516123"/>
                <a:gd name="connsiteX19" fmla="*/ 217658 w 700479"/>
                <a:gd name="connsiteY19" fmla="*/ 33523 h 516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0479" h="516123">
                  <a:moveTo>
                    <a:pt x="217658" y="33523"/>
                  </a:moveTo>
                  <a:lnTo>
                    <a:pt x="217658" y="33523"/>
                  </a:lnTo>
                  <a:cubicBezTo>
                    <a:pt x="226125" y="71623"/>
                    <a:pt x="228047" y="111796"/>
                    <a:pt x="243058" y="147823"/>
                  </a:cubicBezTo>
                  <a:cubicBezTo>
                    <a:pt x="262160" y="193669"/>
                    <a:pt x="294191" y="186034"/>
                    <a:pt x="331958" y="198623"/>
                  </a:cubicBezTo>
                  <a:cubicBezTo>
                    <a:pt x="433363" y="232425"/>
                    <a:pt x="409576" y="220735"/>
                    <a:pt x="471658" y="262123"/>
                  </a:cubicBezTo>
                  <a:cubicBezTo>
                    <a:pt x="475891" y="283290"/>
                    <a:pt x="475591" y="305898"/>
                    <a:pt x="484358" y="325623"/>
                  </a:cubicBezTo>
                  <a:cubicBezTo>
                    <a:pt x="492955" y="344965"/>
                    <a:pt x="508520" y="360493"/>
                    <a:pt x="522458" y="376423"/>
                  </a:cubicBezTo>
                  <a:cubicBezTo>
                    <a:pt x="565573" y="425697"/>
                    <a:pt x="565110" y="421791"/>
                    <a:pt x="611358" y="452623"/>
                  </a:cubicBezTo>
                  <a:cubicBezTo>
                    <a:pt x="636955" y="446224"/>
                    <a:pt x="693679" y="441299"/>
                    <a:pt x="700258" y="401823"/>
                  </a:cubicBezTo>
                  <a:cubicBezTo>
                    <a:pt x="702767" y="386767"/>
                    <a:pt x="683325" y="376423"/>
                    <a:pt x="674858" y="363723"/>
                  </a:cubicBezTo>
                  <a:cubicBezTo>
                    <a:pt x="546081" y="428112"/>
                    <a:pt x="704884" y="356977"/>
                    <a:pt x="420858" y="401823"/>
                  </a:cubicBezTo>
                  <a:cubicBezTo>
                    <a:pt x="405781" y="404204"/>
                    <a:pt x="394484" y="417452"/>
                    <a:pt x="382758" y="427223"/>
                  </a:cubicBezTo>
                  <a:cubicBezTo>
                    <a:pt x="347380" y="456705"/>
                    <a:pt x="334588" y="478750"/>
                    <a:pt x="306558" y="516123"/>
                  </a:cubicBezTo>
                  <a:cubicBezTo>
                    <a:pt x="120545" y="457382"/>
                    <a:pt x="85587" y="504967"/>
                    <a:pt x="27158" y="376423"/>
                  </a:cubicBezTo>
                  <a:cubicBezTo>
                    <a:pt x="16079" y="352049"/>
                    <a:pt x="10225" y="325623"/>
                    <a:pt x="1758" y="300223"/>
                  </a:cubicBezTo>
                  <a:cubicBezTo>
                    <a:pt x="5991" y="202856"/>
                    <a:pt x="-11185" y="102148"/>
                    <a:pt x="14458" y="8123"/>
                  </a:cubicBezTo>
                  <a:cubicBezTo>
                    <a:pt x="20138" y="-12702"/>
                    <a:pt x="58233" y="12056"/>
                    <a:pt x="77958" y="20823"/>
                  </a:cubicBezTo>
                  <a:cubicBezTo>
                    <a:pt x="97300" y="29420"/>
                    <a:pt x="110809" y="47705"/>
                    <a:pt x="128758" y="58923"/>
                  </a:cubicBezTo>
                  <a:cubicBezTo>
                    <a:pt x="144812" y="68957"/>
                    <a:pt x="162625" y="75856"/>
                    <a:pt x="179558" y="84323"/>
                  </a:cubicBezTo>
                  <a:cubicBezTo>
                    <a:pt x="241974" y="68719"/>
                    <a:pt x="211308" y="41990"/>
                    <a:pt x="217658" y="33523"/>
                  </a:cubicBezTo>
                  <a:close/>
                </a:path>
              </a:pathLst>
            </a:cu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21073693">
              <a:off x="-2219180" y="4646031"/>
              <a:ext cx="1145657" cy="547798"/>
            </a:xfrm>
            <a:custGeom>
              <a:avLst/>
              <a:gdLst>
                <a:gd name="connsiteX0" fmla="*/ 771525 w 1145657"/>
                <a:gd name="connsiteY0" fmla="*/ 24609 h 547798"/>
                <a:gd name="connsiteX1" fmla="*/ 760847 w 1145657"/>
                <a:gd name="connsiteY1" fmla="*/ 68963 h 547798"/>
                <a:gd name="connsiteX2" fmla="*/ 878050 w 1145657"/>
                <a:gd name="connsiteY2" fmla="*/ 53800 h 547798"/>
                <a:gd name="connsiteX3" fmla="*/ 835591 w 1145657"/>
                <a:gd name="connsiteY3" fmla="*/ 95656 h 547798"/>
                <a:gd name="connsiteX4" fmla="*/ 959790 w 1145657"/>
                <a:gd name="connsiteY4" fmla="*/ 91843 h 547798"/>
                <a:gd name="connsiteX5" fmla="*/ 888445 w 1145657"/>
                <a:gd name="connsiteY5" fmla="*/ 128348 h 547798"/>
                <a:gd name="connsiteX6" fmla="*/ 1011174 w 1145657"/>
                <a:gd name="connsiteY6" fmla="*/ 136144 h 547798"/>
                <a:gd name="connsiteX7" fmla="*/ 915801 w 1145657"/>
                <a:gd name="connsiteY7" fmla="*/ 164810 h 547798"/>
                <a:gd name="connsiteX8" fmla="*/ 1028700 w 1145657"/>
                <a:gd name="connsiteY8" fmla="*/ 183685 h 547798"/>
                <a:gd name="connsiteX9" fmla="*/ 915801 w 1145657"/>
                <a:gd name="connsiteY9" fmla="*/ 202560 h 547798"/>
                <a:gd name="connsiteX10" fmla="*/ 1011174 w 1145657"/>
                <a:gd name="connsiteY10" fmla="*/ 231226 h 547798"/>
                <a:gd name="connsiteX11" fmla="*/ 888445 w 1145657"/>
                <a:gd name="connsiteY11" fmla="*/ 239022 h 547798"/>
                <a:gd name="connsiteX12" fmla="*/ 902473 w 1145657"/>
                <a:gd name="connsiteY12" fmla="*/ 246200 h 547798"/>
                <a:gd name="connsiteX13" fmla="*/ 995007 w 1145657"/>
                <a:gd name="connsiteY13" fmla="*/ 234228 h 547798"/>
                <a:gd name="connsiteX14" fmla="*/ 955394 w 1145657"/>
                <a:gd name="connsiteY14" fmla="*/ 273279 h 547798"/>
                <a:gd name="connsiteX15" fmla="*/ 959790 w 1145657"/>
                <a:gd name="connsiteY15" fmla="*/ 275528 h 547798"/>
                <a:gd name="connsiteX16" fmla="*/ 953314 w 1145657"/>
                <a:gd name="connsiteY16" fmla="*/ 275329 h 547798"/>
                <a:gd name="connsiteX17" fmla="*/ 952548 w 1145657"/>
                <a:gd name="connsiteY17" fmla="*/ 276084 h 547798"/>
                <a:gd name="connsiteX18" fmla="*/ 1076747 w 1145657"/>
                <a:gd name="connsiteY18" fmla="*/ 272271 h 547798"/>
                <a:gd name="connsiteX19" fmla="*/ 1005402 w 1145657"/>
                <a:gd name="connsiteY19" fmla="*/ 308776 h 547798"/>
                <a:gd name="connsiteX20" fmla="*/ 1128131 w 1145657"/>
                <a:gd name="connsiteY20" fmla="*/ 316572 h 547798"/>
                <a:gd name="connsiteX21" fmla="*/ 1032758 w 1145657"/>
                <a:gd name="connsiteY21" fmla="*/ 345238 h 547798"/>
                <a:gd name="connsiteX22" fmla="*/ 1145657 w 1145657"/>
                <a:gd name="connsiteY22" fmla="*/ 364113 h 547798"/>
                <a:gd name="connsiteX23" fmla="*/ 1032758 w 1145657"/>
                <a:gd name="connsiteY23" fmla="*/ 382988 h 547798"/>
                <a:gd name="connsiteX24" fmla="*/ 1128131 w 1145657"/>
                <a:gd name="connsiteY24" fmla="*/ 411654 h 547798"/>
                <a:gd name="connsiteX25" fmla="*/ 1005402 w 1145657"/>
                <a:gd name="connsiteY25" fmla="*/ 419450 h 547798"/>
                <a:gd name="connsiteX26" fmla="*/ 1076747 w 1145657"/>
                <a:gd name="connsiteY26" fmla="*/ 455956 h 547798"/>
                <a:gd name="connsiteX27" fmla="*/ 952548 w 1145657"/>
                <a:gd name="connsiteY27" fmla="*/ 452142 h 547798"/>
                <a:gd name="connsiteX28" fmla="*/ 995007 w 1145657"/>
                <a:gd name="connsiteY28" fmla="*/ 493998 h 547798"/>
                <a:gd name="connsiteX29" fmla="*/ 877804 w 1145657"/>
                <a:gd name="connsiteY29" fmla="*/ 478835 h 547798"/>
                <a:gd name="connsiteX30" fmla="*/ 888482 w 1145657"/>
                <a:gd name="connsiteY30" fmla="*/ 523189 h 547798"/>
                <a:gd name="connsiteX31" fmla="*/ 786261 w 1145657"/>
                <a:gd name="connsiteY31" fmla="*/ 497710 h 547798"/>
                <a:gd name="connsiteX32" fmla="*/ 764431 w 1145657"/>
                <a:gd name="connsiteY32" fmla="*/ 541539 h 547798"/>
                <a:gd name="connsiteX33" fmla="*/ 684161 w 1145657"/>
                <a:gd name="connsiteY33" fmla="*/ 507479 h 547798"/>
                <a:gd name="connsiteX34" fmla="*/ 631307 w 1145657"/>
                <a:gd name="connsiteY34" fmla="*/ 547798 h 547798"/>
                <a:gd name="connsiteX35" fmla="*/ 578453 w 1145657"/>
                <a:gd name="connsiteY35" fmla="*/ 507479 h 547798"/>
                <a:gd name="connsiteX36" fmla="*/ 498183 w 1145657"/>
                <a:gd name="connsiteY36" fmla="*/ 541539 h 547798"/>
                <a:gd name="connsiteX37" fmla="*/ 476353 w 1145657"/>
                <a:gd name="connsiteY37" fmla="*/ 497710 h 547798"/>
                <a:gd name="connsiteX38" fmla="*/ 374132 w 1145657"/>
                <a:gd name="connsiteY38" fmla="*/ 523189 h 547798"/>
                <a:gd name="connsiteX39" fmla="*/ 384810 w 1145657"/>
                <a:gd name="connsiteY39" fmla="*/ 478835 h 547798"/>
                <a:gd name="connsiteX40" fmla="*/ 267607 w 1145657"/>
                <a:gd name="connsiteY40" fmla="*/ 493998 h 547798"/>
                <a:gd name="connsiteX41" fmla="*/ 310066 w 1145657"/>
                <a:gd name="connsiteY41" fmla="*/ 452142 h 547798"/>
                <a:gd name="connsiteX42" fmla="*/ 185867 w 1145657"/>
                <a:gd name="connsiteY42" fmla="*/ 455956 h 547798"/>
                <a:gd name="connsiteX43" fmla="*/ 257212 w 1145657"/>
                <a:gd name="connsiteY43" fmla="*/ 419450 h 547798"/>
                <a:gd name="connsiteX44" fmla="*/ 134483 w 1145657"/>
                <a:gd name="connsiteY44" fmla="*/ 411654 h 547798"/>
                <a:gd name="connsiteX45" fmla="*/ 229856 w 1145657"/>
                <a:gd name="connsiteY45" fmla="*/ 382988 h 547798"/>
                <a:gd name="connsiteX46" fmla="*/ 116957 w 1145657"/>
                <a:gd name="connsiteY46" fmla="*/ 364113 h 547798"/>
                <a:gd name="connsiteX47" fmla="*/ 229856 w 1145657"/>
                <a:gd name="connsiteY47" fmla="*/ 345238 h 547798"/>
                <a:gd name="connsiteX48" fmla="*/ 134483 w 1145657"/>
                <a:gd name="connsiteY48" fmla="*/ 316572 h 547798"/>
                <a:gd name="connsiteX49" fmla="*/ 257212 w 1145657"/>
                <a:gd name="connsiteY49" fmla="*/ 308776 h 547798"/>
                <a:gd name="connsiteX50" fmla="*/ 243184 w 1145657"/>
                <a:gd name="connsiteY50" fmla="*/ 301599 h 547798"/>
                <a:gd name="connsiteX51" fmla="*/ 150650 w 1145657"/>
                <a:gd name="connsiteY51" fmla="*/ 313570 h 547798"/>
                <a:gd name="connsiteX52" fmla="*/ 190262 w 1145657"/>
                <a:gd name="connsiteY52" fmla="*/ 274520 h 547798"/>
                <a:gd name="connsiteX53" fmla="*/ 185867 w 1145657"/>
                <a:gd name="connsiteY53" fmla="*/ 272271 h 547798"/>
                <a:gd name="connsiteX54" fmla="*/ 192342 w 1145657"/>
                <a:gd name="connsiteY54" fmla="*/ 272470 h 547798"/>
                <a:gd name="connsiteX55" fmla="*/ 193109 w 1145657"/>
                <a:gd name="connsiteY55" fmla="*/ 271714 h 547798"/>
                <a:gd name="connsiteX56" fmla="*/ 68910 w 1145657"/>
                <a:gd name="connsiteY56" fmla="*/ 275528 h 547798"/>
                <a:gd name="connsiteX57" fmla="*/ 140255 w 1145657"/>
                <a:gd name="connsiteY57" fmla="*/ 239022 h 547798"/>
                <a:gd name="connsiteX58" fmla="*/ 17526 w 1145657"/>
                <a:gd name="connsiteY58" fmla="*/ 231226 h 547798"/>
                <a:gd name="connsiteX59" fmla="*/ 112899 w 1145657"/>
                <a:gd name="connsiteY59" fmla="*/ 202560 h 547798"/>
                <a:gd name="connsiteX60" fmla="*/ 0 w 1145657"/>
                <a:gd name="connsiteY60" fmla="*/ 183685 h 547798"/>
                <a:gd name="connsiteX61" fmla="*/ 112899 w 1145657"/>
                <a:gd name="connsiteY61" fmla="*/ 164810 h 547798"/>
                <a:gd name="connsiteX62" fmla="*/ 17526 w 1145657"/>
                <a:gd name="connsiteY62" fmla="*/ 136144 h 547798"/>
                <a:gd name="connsiteX63" fmla="*/ 140255 w 1145657"/>
                <a:gd name="connsiteY63" fmla="*/ 128348 h 547798"/>
                <a:gd name="connsiteX64" fmla="*/ 68910 w 1145657"/>
                <a:gd name="connsiteY64" fmla="*/ 91843 h 547798"/>
                <a:gd name="connsiteX65" fmla="*/ 193109 w 1145657"/>
                <a:gd name="connsiteY65" fmla="*/ 95656 h 547798"/>
                <a:gd name="connsiteX66" fmla="*/ 150650 w 1145657"/>
                <a:gd name="connsiteY66" fmla="*/ 53800 h 547798"/>
                <a:gd name="connsiteX67" fmla="*/ 267853 w 1145657"/>
                <a:gd name="connsiteY67" fmla="*/ 68963 h 547798"/>
                <a:gd name="connsiteX68" fmla="*/ 257175 w 1145657"/>
                <a:gd name="connsiteY68" fmla="*/ 24609 h 547798"/>
                <a:gd name="connsiteX69" fmla="*/ 359396 w 1145657"/>
                <a:gd name="connsiteY69" fmla="*/ 50088 h 547798"/>
                <a:gd name="connsiteX70" fmla="*/ 381226 w 1145657"/>
                <a:gd name="connsiteY70" fmla="*/ 6259 h 547798"/>
                <a:gd name="connsiteX71" fmla="*/ 461496 w 1145657"/>
                <a:gd name="connsiteY71" fmla="*/ 40319 h 547798"/>
                <a:gd name="connsiteX72" fmla="*/ 514350 w 1145657"/>
                <a:gd name="connsiteY72" fmla="*/ 0 h 547798"/>
                <a:gd name="connsiteX73" fmla="*/ 567204 w 1145657"/>
                <a:gd name="connsiteY73" fmla="*/ 40319 h 547798"/>
                <a:gd name="connsiteX74" fmla="*/ 647474 w 1145657"/>
                <a:gd name="connsiteY74" fmla="*/ 6259 h 547798"/>
                <a:gd name="connsiteX75" fmla="*/ 669304 w 1145657"/>
                <a:gd name="connsiteY75" fmla="*/ 50088 h 547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145657" h="547798">
                  <a:moveTo>
                    <a:pt x="771525" y="24609"/>
                  </a:moveTo>
                  <a:lnTo>
                    <a:pt x="760847" y="68963"/>
                  </a:lnTo>
                  <a:lnTo>
                    <a:pt x="878050" y="53800"/>
                  </a:lnTo>
                  <a:lnTo>
                    <a:pt x="835591" y="95656"/>
                  </a:lnTo>
                  <a:lnTo>
                    <a:pt x="959790" y="91843"/>
                  </a:lnTo>
                  <a:lnTo>
                    <a:pt x="888445" y="128348"/>
                  </a:lnTo>
                  <a:lnTo>
                    <a:pt x="1011174" y="136144"/>
                  </a:lnTo>
                  <a:lnTo>
                    <a:pt x="915801" y="164810"/>
                  </a:lnTo>
                  <a:lnTo>
                    <a:pt x="1028700" y="183685"/>
                  </a:lnTo>
                  <a:lnTo>
                    <a:pt x="915801" y="202560"/>
                  </a:lnTo>
                  <a:lnTo>
                    <a:pt x="1011174" y="231226"/>
                  </a:lnTo>
                  <a:lnTo>
                    <a:pt x="888445" y="239022"/>
                  </a:lnTo>
                  <a:lnTo>
                    <a:pt x="902473" y="246200"/>
                  </a:lnTo>
                  <a:lnTo>
                    <a:pt x="995007" y="234228"/>
                  </a:lnTo>
                  <a:lnTo>
                    <a:pt x="955394" y="273279"/>
                  </a:lnTo>
                  <a:lnTo>
                    <a:pt x="959790" y="275528"/>
                  </a:lnTo>
                  <a:lnTo>
                    <a:pt x="953314" y="275329"/>
                  </a:lnTo>
                  <a:lnTo>
                    <a:pt x="952548" y="276084"/>
                  </a:lnTo>
                  <a:lnTo>
                    <a:pt x="1076747" y="272271"/>
                  </a:lnTo>
                  <a:lnTo>
                    <a:pt x="1005402" y="308776"/>
                  </a:lnTo>
                  <a:lnTo>
                    <a:pt x="1128131" y="316572"/>
                  </a:lnTo>
                  <a:lnTo>
                    <a:pt x="1032758" y="345238"/>
                  </a:lnTo>
                  <a:lnTo>
                    <a:pt x="1145657" y="364113"/>
                  </a:lnTo>
                  <a:lnTo>
                    <a:pt x="1032758" y="382988"/>
                  </a:lnTo>
                  <a:lnTo>
                    <a:pt x="1128131" y="411654"/>
                  </a:lnTo>
                  <a:lnTo>
                    <a:pt x="1005402" y="419450"/>
                  </a:lnTo>
                  <a:lnTo>
                    <a:pt x="1076747" y="455956"/>
                  </a:lnTo>
                  <a:lnTo>
                    <a:pt x="952548" y="452142"/>
                  </a:lnTo>
                  <a:lnTo>
                    <a:pt x="995007" y="493998"/>
                  </a:lnTo>
                  <a:lnTo>
                    <a:pt x="877804" y="478835"/>
                  </a:lnTo>
                  <a:lnTo>
                    <a:pt x="888482" y="523189"/>
                  </a:lnTo>
                  <a:lnTo>
                    <a:pt x="786261" y="497710"/>
                  </a:lnTo>
                  <a:lnTo>
                    <a:pt x="764431" y="541539"/>
                  </a:lnTo>
                  <a:lnTo>
                    <a:pt x="684161" y="507479"/>
                  </a:lnTo>
                  <a:lnTo>
                    <a:pt x="631307" y="547798"/>
                  </a:lnTo>
                  <a:lnTo>
                    <a:pt x="578453" y="507479"/>
                  </a:lnTo>
                  <a:lnTo>
                    <a:pt x="498183" y="541539"/>
                  </a:lnTo>
                  <a:lnTo>
                    <a:pt x="476353" y="497710"/>
                  </a:lnTo>
                  <a:lnTo>
                    <a:pt x="374132" y="523189"/>
                  </a:lnTo>
                  <a:lnTo>
                    <a:pt x="384810" y="478835"/>
                  </a:lnTo>
                  <a:lnTo>
                    <a:pt x="267607" y="493998"/>
                  </a:lnTo>
                  <a:lnTo>
                    <a:pt x="310066" y="452142"/>
                  </a:lnTo>
                  <a:lnTo>
                    <a:pt x="185867" y="455956"/>
                  </a:lnTo>
                  <a:lnTo>
                    <a:pt x="257212" y="419450"/>
                  </a:lnTo>
                  <a:lnTo>
                    <a:pt x="134483" y="411654"/>
                  </a:lnTo>
                  <a:lnTo>
                    <a:pt x="229856" y="382988"/>
                  </a:lnTo>
                  <a:lnTo>
                    <a:pt x="116957" y="364113"/>
                  </a:lnTo>
                  <a:lnTo>
                    <a:pt x="229856" y="345238"/>
                  </a:lnTo>
                  <a:lnTo>
                    <a:pt x="134483" y="316572"/>
                  </a:lnTo>
                  <a:lnTo>
                    <a:pt x="257212" y="308776"/>
                  </a:lnTo>
                  <a:lnTo>
                    <a:pt x="243184" y="301599"/>
                  </a:lnTo>
                  <a:lnTo>
                    <a:pt x="150650" y="313570"/>
                  </a:lnTo>
                  <a:lnTo>
                    <a:pt x="190262" y="274520"/>
                  </a:lnTo>
                  <a:lnTo>
                    <a:pt x="185867" y="272271"/>
                  </a:lnTo>
                  <a:lnTo>
                    <a:pt x="192342" y="272470"/>
                  </a:lnTo>
                  <a:lnTo>
                    <a:pt x="193109" y="271714"/>
                  </a:lnTo>
                  <a:lnTo>
                    <a:pt x="68910" y="275528"/>
                  </a:lnTo>
                  <a:lnTo>
                    <a:pt x="140255" y="239022"/>
                  </a:lnTo>
                  <a:lnTo>
                    <a:pt x="17526" y="231226"/>
                  </a:lnTo>
                  <a:lnTo>
                    <a:pt x="112899" y="202560"/>
                  </a:lnTo>
                  <a:lnTo>
                    <a:pt x="0" y="183685"/>
                  </a:lnTo>
                  <a:lnTo>
                    <a:pt x="112899" y="164810"/>
                  </a:lnTo>
                  <a:lnTo>
                    <a:pt x="17526" y="136144"/>
                  </a:lnTo>
                  <a:lnTo>
                    <a:pt x="140255" y="128348"/>
                  </a:lnTo>
                  <a:lnTo>
                    <a:pt x="68910" y="91843"/>
                  </a:lnTo>
                  <a:lnTo>
                    <a:pt x="193109" y="95656"/>
                  </a:lnTo>
                  <a:lnTo>
                    <a:pt x="150650" y="53800"/>
                  </a:lnTo>
                  <a:lnTo>
                    <a:pt x="267853" y="68963"/>
                  </a:lnTo>
                  <a:lnTo>
                    <a:pt x="257175" y="24609"/>
                  </a:lnTo>
                  <a:lnTo>
                    <a:pt x="359396" y="50088"/>
                  </a:lnTo>
                  <a:lnTo>
                    <a:pt x="381226" y="6259"/>
                  </a:lnTo>
                  <a:lnTo>
                    <a:pt x="461496" y="40319"/>
                  </a:lnTo>
                  <a:lnTo>
                    <a:pt x="514350" y="0"/>
                  </a:lnTo>
                  <a:lnTo>
                    <a:pt x="567204" y="40319"/>
                  </a:lnTo>
                  <a:lnTo>
                    <a:pt x="647474" y="6259"/>
                  </a:lnTo>
                  <a:lnTo>
                    <a:pt x="669304" y="50088"/>
                  </a:lnTo>
                  <a:close/>
                </a:path>
              </a:pathLst>
            </a:cu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p:cNvSpPr/>
            <p:nvPr/>
          </p:nvSpPr>
          <p:spPr>
            <a:xfrm>
              <a:off x="-2654300" y="5156200"/>
              <a:ext cx="800100" cy="685800"/>
            </a:xfrm>
            <a:custGeom>
              <a:avLst/>
              <a:gdLst>
                <a:gd name="connsiteX0" fmla="*/ 711200 w 800100"/>
                <a:gd name="connsiteY0" fmla="*/ 0 h 685800"/>
                <a:gd name="connsiteX1" fmla="*/ 749300 w 800100"/>
                <a:gd name="connsiteY1" fmla="*/ 139700 h 685800"/>
                <a:gd name="connsiteX2" fmla="*/ 800100 w 800100"/>
                <a:gd name="connsiteY2" fmla="*/ 406400 h 685800"/>
                <a:gd name="connsiteX3" fmla="*/ 774700 w 800100"/>
                <a:gd name="connsiteY3" fmla="*/ 495300 h 685800"/>
                <a:gd name="connsiteX4" fmla="*/ 673100 w 800100"/>
                <a:gd name="connsiteY4" fmla="*/ 558800 h 685800"/>
                <a:gd name="connsiteX5" fmla="*/ 558800 w 800100"/>
                <a:gd name="connsiteY5" fmla="*/ 609600 h 685800"/>
                <a:gd name="connsiteX6" fmla="*/ 431800 w 800100"/>
                <a:gd name="connsiteY6" fmla="*/ 660400 h 685800"/>
                <a:gd name="connsiteX7" fmla="*/ 381000 w 800100"/>
                <a:gd name="connsiteY7" fmla="*/ 685800 h 685800"/>
                <a:gd name="connsiteX8" fmla="*/ 241300 w 800100"/>
                <a:gd name="connsiteY8" fmla="*/ 635000 h 685800"/>
                <a:gd name="connsiteX9" fmla="*/ 152400 w 800100"/>
                <a:gd name="connsiteY9" fmla="*/ 596900 h 685800"/>
                <a:gd name="connsiteX10" fmla="*/ 88900 w 800100"/>
                <a:gd name="connsiteY10" fmla="*/ 635000 h 685800"/>
                <a:gd name="connsiteX11" fmla="*/ 50800 w 800100"/>
                <a:gd name="connsiteY11" fmla="*/ 647700 h 685800"/>
                <a:gd name="connsiteX12" fmla="*/ 0 w 800100"/>
                <a:gd name="connsiteY12" fmla="*/ 68580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0100" h="685800">
                  <a:moveTo>
                    <a:pt x="711200" y="0"/>
                  </a:moveTo>
                  <a:cubicBezTo>
                    <a:pt x="726400" y="45599"/>
                    <a:pt x="745076" y="91127"/>
                    <a:pt x="749300" y="139700"/>
                  </a:cubicBezTo>
                  <a:cubicBezTo>
                    <a:pt x="771475" y="394712"/>
                    <a:pt x="706040" y="312340"/>
                    <a:pt x="800100" y="406400"/>
                  </a:cubicBezTo>
                  <a:cubicBezTo>
                    <a:pt x="791633" y="436033"/>
                    <a:pt x="794430" y="471624"/>
                    <a:pt x="774700" y="495300"/>
                  </a:cubicBezTo>
                  <a:cubicBezTo>
                    <a:pt x="749133" y="525981"/>
                    <a:pt x="707775" y="538986"/>
                    <a:pt x="673100" y="558800"/>
                  </a:cubicBezTo>
                  <a:cubicBezTo>
                    <a:pt x="611378" y="594069"/>
                    <a:pt x="611371" y="592076"/>
                    <a:pt x="558800" y="609600"/>
                  </a:cubicBezTo>
                  <a:cubicBezTo>
                    <a:pt x="532052" y="689844"/>
                    <a:pt x="564919" y="629680"/>
                    <a:pt x="431800" y="660400"/>
                  </a:cubicBezTo>
                  <a:cubicBezTo>
                    <a:pt x="413353" y="664657"/>
                    <a:pt x="397933" y="677333"/>
                    <a:pt x="381000" y="685800"/>
                  </a:cubicBezTo>
                  <a:cubicBezTo>
                    <a:pt x="345436" y="673945"/>
                    <a:pt x="276644" y="652672"/>
                    <a:pt x="241300" y="635000"/>
                  </a:cubicBezTo>
                  <a:cubicBezTo>
                    <a:pt x="153595" y="591147"/>
                    <a:pt x="258126" y="623331"/>
                    <a:pt x="152400" y="596900"/>
                  </a:cubicBezTo>
                  <a:cubicBezTo>
                    <a:pt x="131233" y="609600"/>
                    <a:pt x="110978" y="623961"/>
                    <a:pt x="88900" y="635000"/>
                  </a:cubicBezTo>
                  <a:cubicBezTo>
                    <a:pt x="76926" y="640987"/>
                    <a:pt x="62423" y="641058"/>
                    <a:pt x="50800" y="647700"/>
                  </a:cubicBezTo>
                  <a:cubicBezTo>
                    <a:pt x="32422" y="658202"/>
                    <a:pt x="0" y="685800"/>
                    <a:pt x="0" y="68580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 name="グループ化 50"/>
          <p:cNvGrpSpPr/>
          <p:nvPr/>
        </p:nvGrpSpPr>
        <p:grpSpPr>
          <a:xfrm>
            <a:off x="3613575" y="4597168"/>
            <a:ext cx="2720027" cy="2400608"/>
            <a:chOff x="7049336" y="4047672"/>
            <a:chExt cx="2548233" cy="2218603"/>
          </a:xfrm>
        </p:grpSpPr>
        <p:sp>
          <p:nvSpPr>
            <p:cNvPr id="52" name="正方形/長方形 51"/>
            <p:cNvSpPr/>
            <p:nvPr/>
          </p:nvSpPr>
          <p:spPr>
            <a:xfrm>
              <a:off x="7057569" y="4073072"/>
              <a:ext cx="2540000" cy="1854200"/>
            </a:xfrm>
            <a:prstGeom prst="rect">
              <a:avLst/>
            </a:prstGeom>
            <a:solidFill>
              <a:srgbClr val="D5AD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 name="直線コネクタ 52"/>
            <p:cNvCxnSpPr/>
            <p:nvPr/>
          </p:nvCxnSpPr>
          <p:spPr>
            <a:xfrm>
              <a:off x="7378389" y="4073072"/>
              <a:ext cx="0" cy="1854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7806252" y="4073072"/>
              <a:ext cx="0" cy="1854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8234115" y="4073072"/>
              <a:ext cx="0" cy="1854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a:off x="8661978" y="4073072"/>
              <a:ext cx="0" cy="1854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9089839" y="4073072"/>
              <a:ext cx="0" cy="18542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a:stCxn id="52" idx="1"/>
              <a:endCxn id="52" idx="3"/>
            </p:cNvCxnSpPr>
            <p:nvPr/>
          </p:nvCxnSpPr>
          <p:spPr>
            <a:xfrm>
              <a:off x="7057569" y="5000172"/>
              <a:ext cx="2540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7057569" y="5419272"/>
              <a:ext cx="2540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a:off x="7057569" y="4540250"/>
              <a:ext cx="2540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フリーフォーム 60"/>
            <p:cNvSpPr/>
            <p:nvPr/>
          </p:nvSpPr>
          <p:spPr>
            <a:xfrm>
              <a:off x="7049336" y="4073072"/>
              <a:ext cx="2540000" cy="1854200"/>
            </a:xfrm>
            <a:custGeom>
              <a:avLst/>
              <a:gdLst>
                <a:gd name="connsiteX0" fmla="*/ 0 w 2540000"/>
                <a:gd name="connsiteY0" fmla="*/ 0 h 1854200"/>
                <a:gd name="connsiteX1" fmla="*/ 2540000 w 2540000"/>
                <a:gd name="connsiteY1" fmla="*/ 0 h 1854200"/>
                <a:gd name="connsiteX2" fmla="*/ 2540000 w 2540000"/>
                <a:gd name="connsiteY2" fmla="*/ 1854200 h 1854200"/>
                <a:gd name="connsiteX3" fmla="*/ 0 w 2540000"/>
                <a:gd name="connsiteY3" fmla="*/ 1854200 h 1854200"/>
                <a:gd name="connsiteX4" fmla="*/ 0 w 2540000"/>
                <a:gd name="connsiteY4" fmla="*/ 0 h 1854200"/>
                <a:gd name="connsiteX5" fmla="*/ 1555017 w 2540000"/>
                <a:gd name="connsiteY5" fmla="*/ 473587 h 1854200"/>
                <a:gd name="connsiteX6" fmla="*/ 1335983 w 2540000"/>
                <a:gd name="connsiteY6" fmla="*/ 701983 h 1854200"/>
                <a:gd name="connsiteX7" fmla="*/ 1221465 w 2540000"/>
                <a:gd name="connsiteY7" fmla="*/ 572847 h 1854200"/>
                <a:gd name="connsiteX8" fmla="*/ 1144329 w 2540000"/>
                <a:gd name="connsiteY8" fmla="*/ 809291 h 1854200"/>
                <a:gd name="connsiteX9" fmla="*/ 877908 w 2540000"/>
                <a:gd name="connsiteY9" fmla="*/ 664268 h 1854200"/>
                <a:gd name="connsiteX10" fmla="*/ 935167 w 2540000"/>
                <a:gd name="connsiteY10" fmla="*/ 884774 h 1854200"/>
                <a:gd name="connsiteX11" fmla="*/ 658742 w 2540000"/>
                <a:gd name="connsiteY11" fmla="*/ 908603 h 1854200"/>
                <a:gd name="connsiteX12" fmla="*/ 840590 w 2540000"/>
                <a:gd name="connsiteY12" fmla="*/ 1083345 h 1854200"/>
                <a:gd name="connsiteX13" fmla="*/ 581606 w 2540000"/>
                <a:gd name="connsiteY13" fmla="*/ 1150938 h 1854200"/>
                <a:gd name="connsiteX14" fmla="*/ 800772 w 2540000"/>
                <a:gd name="connsiteY14" fmla="*/ 1282074 h 1854200"/>
                <a:gd name="connsiteX15" fmla="*/ 666179 w 2540000"/>
                <a:gd name="connsiteY15" fmla="*/ 1411211 h 1854200"/>
                <a:gd name="connsiteX16" fmla="*/ 897850 w 2540000"/>
                <a:gd name="connsiteY16" fmla="*/ 1433041 h 1854200"/>
                <a:gd name="connsiteX17" fmla="*/ 905221 w 2540000"/>
                <a:gd name="connsiteY17" fmla="*/ 1609782 h 1854200"/>
                <a:gd name="connsiteX18" fmla="*/ 1077000 w 2540000"/>
                <a:gd name="connsiteY18" fmla="*/ 1426992 h 1854200"/>
                <a:gd name="connsiteX19" fmla="*/ 1154201 w 2540000"/>
                <a:gd name="connsiteY19" fmla="*/ 1510470 h 1854200"/>
                <a:gd name="connsiteX20" fmla="*/ 1231337 w 2540000"/>
                <a:gd name="connsiteY20" fmla="*/ 1387277 h 1854200"/>
                <a:gd name="connsiteX21" fmla="*/ 1345856 w 2540000"/>
                <a:gd name="connsiteY21" fmla="*/ 1464707 h 1854200"/>
                <a:gd name="connsiteX22" fmla="*/ 1383239 w 2540000"/>
                <a:gd name="connsiteY22" fmla="*/ 1311794 h 1854200"/>
                <a:gd name="connsiteX23" fmla="*/ 1565021 w 2540000"/>
                <a:gd name="connsiteY23" fmla="*/ 1387277 h 1854200"/>
                <a:gd name="connsiteX24" fmla="*/ 1545145 w 2540000"/>
                <a:gd name="connsiteY24" fmla="*/ 1228420 h 1854200"/>
                <a:gd name="connsiteX25" fmla="*/ 1824005 w 2540000"/>
                <a:gd name="connsiteY25" fmla="*/ 1295856 h 1854200"/>
                <a:gd name="connsiteX26" fmla="*/ 1659664 w 2540000"/>
                <a:gd name="connsiteY26" fmla="*/ 1121113 h 1854200"/>
                <a:gd name="connsiteX27" fmla="*/ 1784055 w 2540000"/>
                <a:gd name="connsiteY27" fmla="*/ 1067460 h 1854200"/>
                <a:gd name="connsiteX28" fmla="*/ 1699482 w 2540000"/>
                <a:gd name="connsiteY28" fmla="*/ 968148 h 1854200"/>
                <a:gd name="connsiteX29" fmla="*/ 2003221 w 2540000"/>
                <a:gd name="connsiteY29" fmla="*/ 823125 h 1854200"/>
                <a:gd name="connsiteX30" fmla="*/ 1659664 w 2540000"/>
                <a:gd name="connsiteY30" fmla="*/ 817181 h 1854200"/>
                <a:gd name="connsiteX31" fmla="*/ 1766746 w 2540000"/>
                <a:gd name="connsiteY31" fmla="*/ 640440 h 1854200"/>
                <a:gd name="connsiteX32" fmla="*/ 1537576 w 2540000"/>
                <a:gd name="connsiteY32" fmla="*/ 777467 h 1854200"/>
                <a:gd name="connsiteX33" fmla="*/ 1555017 w 2540000"/>
                <a:gd name="connsiteY33" fmla="*/ 473587 h 185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40000" h="1854200">
                  <a:moveTo>
                    <a:pt x="0" y="0"/>
                  </a:moveTo>
                  <a:lnTo>
                    <a:pt x="2540000" y="0"/>
                  </a:lnTo>
                  <a:lnTo>
                    <a:pt x="2540000" y="1854200"/>
                  </a:lnTo>
                  <a:lnTo>
                    <a:pt x="0" y="1854200"/>
                  </a:lnTo>
                  <a:lnTo>
                    <a:pt x="0" y="0"/>
                  </a:lnTo>
                  <a:close/>
                  <a:moveTo>
                    <a:pt x="1555017" y="473587"/>
                  </a:moveTo>
                  <a:lnTo>
                    <a:pt x="1335983" y="701983"/>
                  </a:lnTo>
                  <a:lnTo>
                    <a:pt x="1221465" y="572847"/>
                  </a:lnTo>
                  <a:lnTo>
                    <a:pt x="1144329" y="809291"/>
                  </a:lnTo>
                  <a:lnTo>
                    <a:pt x="877908" y="664268"/>
                  </a:lnTo>
                  <a:lnTo>
                    <a:pt x="935167" y="884774"/>
                  </a:lnTo>
                  <a:lnTo>
                    <a:pt x="658742" y="908603"/>
                  </a:lnTo>
                  <a:lnTo>
                    <a:pt x="840590" y="1083345"/>
                  </a:lnTo>
                  <a:lnTo>
                    <a:pt x="581606" y="1150938"/>
                  </a:lnTo>
                  <a:lnTo>
                    <a:pt x="800772" y="1282074"/>
                  </a:lnTo>
                  <a:lnTo>
                    <a:pt x="666179" y="1411211"/>
                  </a:lnTo>
                  <a:lnTo>
                    <a:pt x="897850" y="1433041"/>
                  </a:lnTo>
                  <a:cubicBezTo>
                    <a:pt x="900285" y="1491955"/>
                    <a:pt x="902786" y="1550868"/>
                    <a:pt x="905221" y="1609782"/>
                  </a:cubicBezTo>
                  <a:lnTo>
                    <a:pt x="1077000" y="1426992"/>
                  </a:lnTo>
                  <a:lnTo>
                    <a:pt x="1154201" y="1510470"/>
                  </a:lnTo>
                  <a:lnTo>
                    <a:pt x="1231337" y="1387277"/>
                  </a:lnTo>
                  <a:lnTo>
                    <a:pt x="1345856" y="1464707"/>
                  </a:lnTo>
                  <a:lnTo>
                    <a:pt x="1383239" y="1311794"/>
                  </a:lnTo>
                  <a:lnTo>
                    <a:pt x="1565021" y="1387277"/>
                  </a:lnTo>
                  <a:cubicBezTo>
                    <a:pt x="1558374" y="1334308"/>
                    <a:pt x="1551792" y="1281390"/>
                    <a:pt x="1545145" y="1228420"/>
                  </a:cubicBezTo>
                  <a:lnTo>
                    <a:pt x="1824005" y="1295856"/>
                  </a:lnTo>
                  <a:lnTo>
                    <a:pt x="1659664" y="1121113"/>
                  </a:lnTo>
                  <a:lnTo>
                    <a:pt x="1784055" y="1067460"/>
                  </a:lnTo>
                  <a:lnTo>
                    <a:pt x="1699482" y="968148"/>
                  </a:lnTo>
                  <a:lnTo>
                    <a:pt x="2003221" y="823125"/>
                  </a:lnTo>
                  <a:lnTo>
                    <a:pt x="1659664" y="817181"/>
                  </a:lnTo>
                  <a:lnTo>
                    <a:pt x="1766746" y="640440"/>
                  </a:lnTo>
                  <a:lnTo>
                    <a:pt x="1537576" y="777467"/>
                  </a:lnTo>
                  <a:cubicBezTo>
                    <a:pt x="1543368" y="676156"/>
                    <a:pt x="1549226" y="574898"/>
                    <a:pt x="1555017" y="473587"/>
                  </a:cubicBezTo>
                  <a:close/>
                </a:path>
              </a:pathLst>
            </a:custGeom>
            <a:solidFill>
              <a:srgbClr val="EFE0CD"/>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2" name="フリーフォーム 61"/>
            <p:cNvSpPr/>
            <p:nvPr/>
          </p:nvSpPr>
          <p:spPr>
            <a:xfrm>
              <a:off x="7049336" y="5460094"/>
              <a:ext cx="748683" cy="439056"/>
            </a:xfrm>
            <a:custGeom>
              <a:avLst/>
              <a:gdLst>
                <a:gd name="connsiteX0" fmla="*/ 0 w 839597"/>
                <a:gd name="connsiteY0" fmla="*/ 647700 h 661629"/>
                <a:gd name="connsiteX1" fmla="*/ 76200 w 839597"/>
                <a:gd name="connsiteY1" fmla="*/ 660400 h 661629"/>
                <a:gd name="connsiteX2" fmla="*/ 177800 w 839597"/>
                <a:gd name="connsiteY2" fmla="*/ 609600 h 661629"/>
                <a:gd name="connsiteX3" fmla="*/ 203200 w 839597"/>
                <a:gd name="connsiteY3" fmla="*/ 571500 h 661629"/>
                <a:gd name="connsiteX4" fmla="*/ 342900 w 839597"/>
                <a:gd name="connsiteY4" fmla="*/ 508000 h 661629"/>
                <a:gd name="connsiteX5" fmla="*/ 393700 w 839597"/>
                <a:gd name="connsiteY5" fmla="*/ 495300 h 661629"/>
                <a:gd name="connsiteX6" fmla="*/ 469900 w 839597"/>
                <a:gd name="connsiteY6" fmla="*/ 381000 h 661629"/>
                <a:gd name="connsiteX7" fmla="*/ 482600 w 839597"/>
                <a:gd name="connsiteY7" fmla="*/ 304800 h 661629"/>
                <a:gd name="connsiteX8" fmla="*/ 596900 w 839597"/>
                <a:gd name="connsiteY8" fmla="*/ 292100 h 661629"/>
                <a:gd name="connsiteX9" fmla="*/ 685800 w 839597"/>
                <a:gd name="connsiteY9" fmla="*/ 228600 h 661629"/>
                <a:gd name="connsiteX10" fmla="*/ 723900 w 839597"/>
                <a:gd name="connsiteY10" fmla="*/ 203200 h 661629"/>
                <a:gd name="connsiteX11" fmla="*/ 736600 w 839597"/>
                <a:gd name="connsiteY11" fmla="*/ 139700 h 661629"/>
                <a:gd name="connsiteX12" fmla="*/ 838200 w 839597"/>
                <a:gd name="connsiteY12" fmla="*/ 25400 h 661629"/>
                <a:gd name="connsiteX13" fmla="*/ 838200 w 839597"/>
                <a:gd name="connsiteY13" fmla="*/ 0 h 66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9597" h="661629">
                  <a:moveTo>
                    <a:pt x="0" y="647700"/>
                  </a:moveTo>
                  <a:cubicBezTo>
                    <a:pt x="25400" y="651933"/>
                    <a:pt x="51021" y="665795"/>
                    <a:pt x="76200" y="660400"/>
                  </a:cubicBezTo>
                  <a:cubicBezTo>
                    <a:pt x="113224" y="652466"/>
                    <a:pt x="177800" y="609600"/>
                    <a:pt x="177800" y="609600"/>
                  </a:cubicBezTo>
                  <a:cubicBezTo>
                    <a:pt x="186267" y="596900"/>
                    <a:pt x="190696" y="580253"/>
                    <a:pt x="203200" y="571500"/>
                  </a:cubicBezTo>
                  <a:cubicBezTo>
                    <a:pt x="237880" y="547224"/>
                    <a:pt x="296772" y="521179"/>
                    <a:pt x="342900" y="508000"/>
                  </a:cubicBezTo>
                  <a:cubicBezTo>
                    <a:pt x="359683" y="503205"/>
                    <a:pt x="376767" y="499533"/>
                    <a:pt x="393700" y="495300"/>
                  </a:cubicBezTo>
                  <a:cubicBezTo>
                    <a:pt x="419100" y="457200"/>
                    <a:pt x="462372" y="426167"/>
                    <a:pt x="469900" y="381000"/>
                  </a:cubicBezTo>
                  <a:cubicBezTo>
                    <a:pt x="474133" y="355600"/>
                    <a:pt x="461504" y="319567"/>
                    <a:pt x="482600" y="304800"/>
                  </a:cubicBezTo>
                  <a:cubicBezTo>
                    <a:pt x="514005" y="282817"/>
                    <a:pt x="558800" y="296333"/>
                    <a:pt x="596900" y="292100"/>
                  </a:cubicBezTo>
                  <a:cubicBezTo>
                    <a:pt x="686690" y="232240"/>
                    <a:pt x="575531" y="307364"/>
                    <a:pt x="685800" y="228600"/>
                  </a:cubicBezTo>
                  <a:cubicBezTo>
                    <a:pt x="698220" y="219728"/>
                    <a:pt x="711200" y="211667"/>
                    <a:pt x="723900" y="203200"/>
                  </a:cubicBezTo>
                  <a:cubicBezTo>
                    <a:pt x="728133" y="182033"/>
                    <a:pt x="725011" y="157911"/>
                    <a:pt x="736600" y="139700"/>
                  </a:cubicBezTo>
                  <a:cubicBezTo>
                    <a:pt x="762253" y="99388"/>
                    <a:pt x="818939" y="73553"/>
                    <a:pt x="838200" y="25400"/>
                  </a:cubicBezTo>
                  <a:cubicBezTo>
                    <a:pt x="841344" y="17539"/>
                    <a:pt x="838200" y="8467"/>
                    <a:pt x="83820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p:cNvSpPr/>
            <p:nvPr/>
          </p:nvSpPr>
          <p:spPr>
            <a:xfrm>
              <a:off x="7049336" y="4047672"/>
              <a:ext cx="685283" cy="1108527"/>
            </a:xfrm>
            <a:custGeom>
              <a:avLst/>
              <a:gdLst>
                <a:gd name="connsiteX0" fmla="*/ 0 w 838200"/>
                <a:gd name="connsiteY0" fmla="*/ 0 h 863600"/>
                <a:gd name="connsiteX1" fmla="*/ 76200 w 838200"/>
                <a:gd name="connsiteY1" fmla="*/ 88900 h 863600"/>
                <a:gd name="connsiteX2" fmla="*/ 152400 w 838200"/>
                <a:gd name="connsiteY2" fmla="*/ 165100 h 863600"/>
                <a:gd name="connsiteX3" fmla="*/ 177800 w 838200"/>
                <a:gd name="connsiteY3" fmla="*/ 241300 h 863600"/>
                <a:gd name="connsiteX4" fmla="*/ 203200 w 838200"/>
                <a:gd name="connsiteY4" fmla="*/ 292100 h 863600"/>
                <a:gd name="connsiteX5" fmla="*/ 457200 w 838200"/>
                <a:gd name="connsiteY5" fmla="*/ 304800 h 863600"/>
                <a:gd name="connsiteX6" fmla="*/ 495300 w 838200"/>
                <a:gd name="connsiteY6" fmla="*/ 546100 h 863600"/>
                <a:gd name="connsiteX7" fmla="*/ 533400 w 838200"/>
                <a:gd name="connsiteY7" fmla="*/ 558800 h 863600"/>
                <a:gd name="connsiteX8" fmla="*/ 673100 w 838200"/>
                <a:gd name="connsiteY8" fmla="*/ 596900 h 863600"/>
                <a:gd name="connsiteX9" fmla="*/ 647700 w 838200"/>
                <a:gd name="connsiteY9" fmla="*/ 774700 h 863600"/>
                <a:gd name="connsiteX10" fmla="*/ 685800 w 838200"/>
                <a:gd name="connsiteY10" fmla="*/ 812800 h 863600"/>
                <a:gd name="connsiteX11" fmla="*/ 762000 w 838200"/>
                <a:gd name="connsiteY11" fmla="*/ 838200 h 863600"/>
                <a:gd name="connsiteX12" fmla="*/ 800100 w 838200"/>
                <a:gd name="connsiteY12" fmla="*/ 850900 h 863600"/>
                <a:gd name="connsiteX13" fmla="*/ 838200 w 838200"/>
                <a:gd name="connsiteY13" fmla="*/ 863600 h 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8200" h="863600">
                  <a:moveTo>
                    <a:pt x="0" y="0"/>
                  </a:moveTo>
                  <a:cubicBezTo>
                    <a:pt x="25400" y="29633"/>
                    <a:pt x="49727" y="60221"/>
                    <a:pt x="76200" y="88900"/>
                  </a:cubicBezTo>
                  <a:cubicBezTo>
                    <a:pt x="100565" y="115295"/>
                    <a:pt x="132475" y="135212"/>
                    <a:pt x="152400" y="165100"/>
                  </a:cubicBezTo>
                  <a:cubicBezTo>
                    <a:pt x="167252" y="187377"/>
                    <a:pt x="167856" y="216441"/>
                    <a:pt x="177800" y="241300"/>
                  </a:cubicBezTo>
                  <a:cubicBezTo>
                    <a:pt x="184831" y="258878"/>
                    <a:pt x="184739" y="287904"/>
                    <a:pt x="203200" y="292100"/>
                  </a:cubicBezTo>
                  <a:cubicBezTo>
                    <a:pt x="285864" y="310887"/>
                    <a:pt x="372533" y="300567"/>
                    <a:pt x="457200" y="304800"/>
                  </a:cubicBezTo>
                  <a:cubicBezTo>
                    <a:pt x="533364" y="419046"/>
                    <a:pt x="423316" y="240169"/>
                    <a:pt x="495300" y="546100"/>
                  </a:cubicBezTo>
                  <a:cubicBezTo>
                    <a:pt x="498366" y="559131"/>
                    <a:pt x="520485" y="555278"/>
                    <a:pt x="533400" y="558800"/>
                  </a:cubicBezTo>
                  <a:cubicBezTo>
                    <a:pt x="690958" y="601770"/>
                    <a:pt x="585404" y="567668"/>
                    <a:pt x="673100" y="596900"/>
                  </a:cubicBezTo>
                  <a:cubicBezTo>
                    <a:pt x="664633" y="656167"/>
                    <a:pt x="644184" y="714935"/>
                    <a:pt x="647700" y="774700"/>
                  </a:cubicBezTo>
                  <a:cubicBezTo>
                    <a:pt x="648755" y="792630"/>
                    <a:pt x="670100" y="804078"/>
                    <a:pt x="685800" y="812800"/>
                  </a:cubicBezTo>
                  <a:cubicBezTo>
                    <a:pt x="709205" y="825803"/>
                    <a:pt x="736600" y="829733"/>
                    <a:pt x="762000" y="838200"/>
                  </a:cubicBezTo>
                  <a:lnTo>
                    <a:pt x="800100" y="850900"/>
                  </a:lnTo>
                  <a:lnTo>
                    <a:pt x="838200" y="8636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p:cNvSpPr/>
            <p:nvPr/>
          </p:nvSpPr>
          <p:spPr>
            <a:xfrm>
              <a:off x="8646744" y="4115547"/>
              <a:ext cx="800100" cy="685800"/>
            </a:xfrm>
            <a:custGeom>
              <a:avLst/>
              <a:gdLst>
                <a:gd name="connsiteX0" fmla="*/ 711200 w 800100"/>
                <a:gd name="connsiteY0" fmla="*/ 0 h 685800"/>
                <a:gd name="connsiteX1" fmla="*/ 749300 w 800100"/>
                <a:gd name="connsiteY1" fmla="*/ 139700 h 685800"/>
                <a:gd name="connsiteX2" fmla="*/ 800100 w 800100"/>
                <a:gd name="connsiteY2" fmla="*/ 406400 h 685800"/>
                <a:gd name="connsiteX3" fmla="*/ 774700 w 800100"/>
                <a:gd name="connsiteY3" fmla="*/ 495300 h 685800"/>
                <a:gd name="connsiteX4" fmla="*/ 673100 w 800100"/>
                <a:gd name="connsiteY4" fmla="*/ 558800 h 685800"/>
                <a:gd name="connsiteX5" fmla="*/ 558800 w 800100"/>
                <a:gd name="connsiteY5" fmla="*/ 609600 h 685800"/>
                <a:gd name="connsiteX6" fmla="*/ 431800 w 800100"/>
                <a:gd name="connsiteY6" fmla="*/ 660400 h 685800"/>
                <a:gd name="connsiteX7" fmla="*/ 381000 w 800100"/>
                <a:gd name="connsiteY7" fmla="*/ 685800 h 685800"/>
                <a:gd name="connsiteX8" fmla="*/ 241300 w 800100"/>
                <a:gd name="connsiteY8" fmla="*/ 635000 h 685800"/>
                <a:gd name="connsiteX9" fmla="*/ 152400 w 800100"/>
                <a:gd name="connsiteY9" fmla="*/ 596900 h 685800"/>
                <a:gd name="connsiteX10" fmla="*/ 88900 w 800100"/>
                <a:gd name="connsiteY10" fmla="*/ 635000 h 685800"/>
                <a:gd name="connsiteX11" fmla="*/ 50800 w 800100"/>
                <a:gd name="connsiteY11" fmla="*/ 647700 h 685800"/>
                <a:gd name="connsiteX12" fmla="*/ 0 w 800100"/>
                <a:gd name="connsiteY12" fmla="*/ 68580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0100" h="685800">
                  <a:moveTo>
                    <a:pt x="711200" y="0"/>
                  </a:moveTo>
                  <a:cubicBezTo>
                    <a:pt x="726400" y="45599"/>
                    <a:pt x="745076" y="91127"/>
                    <a:pt x="749300" y="139700"/>
                  </a:cubicBezTo>
                  <a:cubicBezTo>
                    <a:pt x="771475" y="394712"/>
                    <a:pt x="706040" y="312340"/>
                    <a:pt x="800100" y="406400"/>
                  </a:cubicBezTo>
                  <a:cubicBezTo>
                    <a:pt x="791633" y="436033"/>
                    <a:pt x="794430" y="471624"/>
                    <a:pt x="774700" y="495300"/>
                  </a:cubicBezTo>
                  <a:cubicBezTo>
                    <a:pt x="749133" y="525981"/>
                    <a:pt x="707775" y="538986"/>
                    <a:pt x="673100" y="558800"/>
                  </a:cubicBezTo>
                  <a:cubicBezTo>
                    <a:pt x="611378" y="594069"/>
                    <a:pt x="611371" y="592076"/>
                    <a:pt x="558800" y="609600"/>
                  </a:cubicBezTo>
                  <a:cubicBezTo>
                    <a:pt x="532052" y="689844"/>
                    <a:pt x="564919" y="629680"/>
                    <a:pt x="431800" y="660400"/>
                  </a:cubicBezTo>
                  <a:cubicBezTo>
                    <a:pt x="413353" y="664657"/>
                    <a:pt x="397933" y="677333"/>
                    <a:pt x="381000" y="685800"/>
                  </a:cubicBezTo>
                  <a:cubicBezTo>
                    <a:pt x="345436" y="673945"/>
                    <a:pt x="276644" y="652672"/>
                    <a:pt x="241300" y="635000"/>
                  </a:cubicBezTo>
                  <a:cubicBezTo>
                    <a:pt x="153595" y="591147"/>
                    <a:pt x="258126" y="623331"/>
                    <a:pt x="152400" y="596900"/>
                  </a:cubicBezTo>
                  <a:cubicBezTo>
                    <a:pt x="131233" y="609600"/>
                    <a:pt x="110978" y="623961"/>
                    <a:pt x="88900" y="635000"/>
                  </a:cubicBezTo>
                  <a:cubicBezTo>
                    <a:pt x="76926" y="640987"/>
                    <a:pt x="62423" y="641058"/>
                    <a:pt x="50800" y="647700"/>
                  </a:cubicBezTo>
                  <a:cubicBezTo>
                    <a:pt x="32422" y="658202"/>
                    <a:pt x="0" y="685800"/>
                    <a:pt x="0" y="68580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p:cNvSpPr/>
            <p:nvPr/>
          </p:nvSpPr>
          <p:spPr>
            <a:xfrm rot="19424218">
              <a:off x="8253199" y="5195406"/>
              <a:ext cx="1128744" cy="1070869"/>
            </a:xfrm>
            <a:custGeom>
              <a:avLst/>
              <a:gdLst>
                <a:gd name="connsiteX0" fmla="*/ 0 w 838200"/>
                <a:gd name="connsiteY0" fmla="*/ 0 h 863600"/>
                <a:gd name="connsiteX1" fmla="*/ 76200 w 838200"/>
                <a:gd name="connsiteY1" fmla="*/ 88900 h 863600"/>
                <a:gd name="connsiteX2" fmla="*/ 152400 w 838200"/>
                <a:gd name="connsiteY2" fmla="*/ 165100 h 863600"/>
                <a:gd name="connsiteX3" fmla="*/ 177800 w 838200"/>
                <a:gd name="connsiteY3" fmla="*/ 241300 h 863600"/>
                <a:gd name="connsiteX4" fmla="*/ 203200 w 838200"/>
                <a:gd name="connsiteY4" fmla="*/ 292100 h 863600"/>
                <a:gd name="connsiteX5" fmla="*/ 457200 w 838200"/>
                <a:gd name="connsiteY5" fmla="*/ 304800 h 863600"/>
                <a:gd name="connsiteX6" fmla="*/ 495300 w 838200"/>
                <a:gd name="connsiteY6" fmla="*/ 546100 h 863600"/>
                <a:gd name="connsiteX7" fmla="*/ 533400 w 838200"/>
                <a:gd name="connsiteY7" fmla="*/ 558800 h 863600"/>
                <a:gd name="connsiteX8" fmla="*/ 673100 w 838200"/>
                <a:gd name="connsiteY8" fmla="*/ 596900 h 863600"/>
                <a:gd name="connsiteX9" fmla="*/ 647700 w 838200"/>
                <a:gd name="connsiteY9" fmla="*/ 774700 h 863600"/>
                <a:gd name="connsiteX10" fmla="*/ 685800 w 838200"/>
                <a:gd name="connsiteY10" fmla="*/ 812800 h 863600"/>
                <a:gd name="connsiteX11" fmla="*/ 762000 w 838200"/>
                <a:gd name="connsiteY11" fmla="*/ 838200 h 863600"/>
                <a:gd name="connsiteX12" fmla="*/ 800100 w 838200"/>
                <a:gd name="connsiteY12" fmla="*/ 850900 h 863600"/>
                <a:gd name="connsiteX13" fmla="*/ 838200 w 838200"/>
                <a:gd name="connsiteY13" fmla="*/ 863600 h 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8200" h="863600">
                  <a:moveTo>
                    <a:pt x="0" y="0"/>
                  </a:moveTo>
                  <a:cubicBezTo>
                    <a:pt x="25400" y="29633"/>
                    <a:pt x="49727" y="60221"/>
                    <a:pt x="76200" y="88900"/>
                  </a:cubicBezTo>
                  <a:cubicBezTo>
                    <a:pt x="100565" y="115295"/>
                    <a:pt x="132475" y="135212"/>
                    <a:pt x="152400" y="165100"/>
                  </a:cubicBezTo>
                  <a:cubicBezTo>
                    <a:pt x="167252" y="187377"/>
                    <a:pt x="167856" y="216441"/>
                    <a:pt x="177800" y="241300"/>
                  </a:cubicBezTo>
                  <a:cubicBezTo>
                    <a:pt x="184831" y="258878"/>
                    <a:pt x="184739" y="287904"/>
                    <a:pt x="203200" y="292100"/>
                  </a:cubicBezTo>
                  <a:cubicBezTo>
                    <a:pt x="285864" y="310887"/>
                    <a:pt x="372533" y="300567"/>
                    <a:pt x="457200" y="304800"/>
                  </a:cubicBezTo>
                  <a:cubicBezTo>
                    <a:pt x="533364" y="419046"/>
                    <a:pt x="423316" y="240169"/>
                    <a:pt x="495300" y="546100"/>
                  </a:cubicBezTo>
                  <a:cubicBezTo>
                    <a:pt x="498366" y="559131"/>
                    <a:pt x="520485" y="555278"/>
                    <a:pt x="533400" y="558800"/>
                  </a:cubicBezTo>
                  <a:cubicBezTo>
                    <a:pt x="690958" y="601770"/>
                    <a:pt x="585404" y="567668"/>
                    <a:pt x="673100" y="596900"/>
                  </a:cubicBezTo>
                  <a:cubicBezTo>
                    <a:pt x="664633" y="656167"/>
                    <a:pt x="644184" y="714935"/>
                    <a:pt x="647700" y="774700"/>
                  </a:cubicBezTo>
                  <a:cubicBezTo>
                    <a:pt x="648755" y="792630"/>
                    <a:pt x="670100" y="804078"/>
                    <a:pt x="685800" y="812800"/>
                  </a:cubicBezTo>
                  <a:cubicBezTo>
                    <a:pt x="709205" y="825803"/>
                    <a:pt x="736600" y="829733"/>
                    <a:pt x="762000" y="838200"/>
                  </a:cubicBezTo>
                  <a:lnTo>
                    <a:pt x="800100" y="850900"/>
                  </a:lnTo>
                  <a:lnTo>
                    <a:pt x="838200" y="8636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p:nvGrpSpPr>
        <p:grpSpPr>
          <a:xfrm>
            <a:off x="2209988" y="7582368"/>
            <a:ext cx="1999700" cy="2247287"/>
            <a:chOff x="-2529406" y="7117560"/>
            <a:chExt cx="1875067" cy="2026439"/>
          </a:xfrm>
        </p:grpSpPr>
        <p:sp>
          <p:nvSpPr>
            <p:cNvPr id="67" name="平行四辺形 66"/>
            <p:cNvSpPr/>
            <p:nvPr/>
          </p:nvSpPr>
          <p:spPr>
            <a:xfrm>
              <a:off x="-2529406" y="7117560"/>
              <a:ext cx="1875066" cy="2026439"/>
            </a:xfrm>
            <a:prstGeom prst="parallelogram">
              <a:avLst>
                <a:gd name="adj" fmla="val 80695"/>
              </a:avLst>
            </a:prstGeom>
            <a:solidFill>
              <a:srgbClr val="E1DD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p:cNvSpPr/>
            <p:nvPr/>
          </p:nvSpPr>
          <p:spPr>
            <a:xfrm flipH="1">
              <a:off x="-2529406" y="7117560"/>
              <a:ext cx="638758" cy="468957"/>
            </a:xfrm>
            <a:custGeom>
              <a:avLst/>
              <a:gdLst>
                <a:gd name="connsiteX0" fmla="*/ 638758 w 638758"/>
                <a:gd name="connsiteY0" fmla="*/ 0 h 468957"/>
                <a:gd name="connsiteX1" fmla="*/ 276777 w 638758"/>
                <a:gd name="connsiteY1" fmla="*/ 0 h 468957"/>
                <a:gd name="connsiteX2" fmla="*/ 0 w 638758"/>
                <a:gd name="connsiteY2" fmla="*/ 370682 h 468957"/>
                <a:gd name="connsiteX3" fmla="*/ 71957 w 638758"/>
                <a:gd name="connsiteY3" fmla="*/ 407204 h 468957"/>
                <a:gd name="connsiteX4" fmla="*/ 134913 w 638758"/>
                <a:gd name="connsiteY4" fmla="*/ 392264 h 468957"/>
                <a:gd name="connsiteX5" fmla="*/ 169783 w 638758"/>
                <a:gd name="connsiteY5" fmla="*/ 439396 h 468957"/>
                <a:gd name="connsiteX6" fmla="*/ 312624 w 638758"/>
                <a:gd name="connsiteY6" fmla="*/ 432121 h 468957"/>
                <a:gd name="connsiteX7" fmla="*/ 277514 w 638758"/>
                <a:gd name="connsiteY7" fmla="*/ 467167 h 468957"/>
                <a:gd name="connsiteX8" fmla="*/ 288601 w 638758"/>
                <a:gd name="connsiteY8" fmla="*/ 468957 h 468957"/>
                <a:gd name="connsiteX9" fmla="*/ 638758 w 638758"/>
                <a:gd name="connsiteY9" fmla="*/ 0 h 468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8758" h="468957">
                  <a:moveTo>
                    <a:pt x="638758" y="0"/>
                  </a:moveTo>
                  <a:lnTo>
                    <a:pt x="276777" y="0"/>
                  </a:lnTo>
                  <a:lnTo>
                    <a:pt x="0" y="370682"/>
                  </a:lnTo>
                  <a:lnTo>
                    <a:pt x="71957" y="407204"/>
                  </a:lnTo>
                  <a:lnTo>
                    <a:pt x="134913" y="392264"/>
                  </a:lnTo>
                  <a:lnTo>
                    <a:pt x="169783" y="439396"/>
                  </a:lnTo>
                  <a:lnTo>
                    <a:pt x="312624" y="432121"/>
                  </a:lnTo>
                  <a:lnTo>
                    <a:pt x="277514" y="467167"/>
                  </a:lnTo>
                  <a:lnTo>
                    <a:pt x="288601" y="468957"/>
                  </a:lnTo>
                  <a:lnTo>
                    <a:pt x="638758" y="0"/>
                  </a:lnTo>
                  <a:close/>
                </a:path>
              </a:pathLst>
            </a:custGeom>
            <a:solidFill>
              <a:srgbClr val="E1DDD2"/>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9" name="フリーフォーム 68"/>
            <p:cNvSpPr/>
            <p:nvPr/>
          </p:nvSpPr>
          <p:spPr>
            <a:xfrm flipH="1">
              <a:off x="-2106560" y="7601709"/>
              <a:ext cx="1452221" cy="1542290"/>
            </a:xfrm>
            <a:custGeom>
              <a:avLst/>
              <a:gdLst>
                <a:gd name="connsiteX0" fmla="*/ 1151585 w 1452221"/>
                <a:gd name="connsiteY0" fmla="*/ 0 h 1542290"/>
                <a:gd name="connsiteX1" fmla="*/ 0 w 1452221"/>
                <a:gd name="connsiteY1" fmla="*/ 1542290 h 1542290"/>
                <a:gd name="connsiteX2" fmla="*/ 361981 w 1452221"/>
                <a:gd name="connsiteY2" fmla="*/ 1542290 h 1542290"/>
                <a:gd name="connsiteX3" fmla="*/ 1452221 w 1452221"/>
                <a:gd name="connsiteY3" fmla="*/ 82158 h 1542290"/>
                <a:gd name="connsiteX4" fmla="*/ 1426946 w 1452221"/>
                <a:gd name="connsiteY4" fmla="*/ 69125 h 1542290"/>
                <a:gd name="connsiteX5" fmla="*/ 1384589 w 1452221"/>
                <a:gd name="connsiteY5" fmla="*/ 78564 h 1542290"/>
                <a:gd name="connsiteX6" fmla="*/ 1347081 w 1452221"/>
                <a:gd name="connsiteY6" fmla="*/ 51460 h 1542290"/>
                <a:gd name="connsiteX7" fmla="*/ 1285330 w 1452221"/>
                <a:gd name="connsiteY7" fmla="*/ 57256 h 1542290"/>
                <a:gd name="connsiteX8" fmla="*/ 1269323 w 1452221"/>
                <a:gd name="connsiteY8" fmla="*/ 27637 h 1542290"/>
                <a:gd name="connsiteX9" fmla="*/ 1172408 w 1452221"/>
                <a:gd name="connsiteY9" fmla="*/ 28451 h 1542290"/>
                <a:gd name="connsiteX10" fmla="*/ 1186513 w 1452221"/>
                <a:gd name="connsiteY10" fmla="*/ 1729 h 1542290"/>
                <a:gd name="connsiteX11" fmla="*/ 1151585 w 1452221"/>
                <a:gd name="connsiteY11" fmla="*/ 0 h 154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52221" h="1542290">
                  <a:moveTo>
                    <a:pt x="1151585" y="0"/>
                  </a:moveTo>
                  <a:lnTo>
                    <a:pt x="0" y="1542290"/>
                  </a:lnTo>
                  <a:lnTo>
                    <a:pt x="361981" y="1542290"/>
                  </a:lnTo>
                  <a:lnTo>
                    <a:pt x="1452221" y="82158"/>
                  </a:lnTo>
                  <a:lnTo>
                    <a:pt x="1426946" y="69125"/>
                  </a:lnTo>
                  <a:lnTo>
                    <a:pt x="1384589" y="78564"/>
                  </a:lnTo>
                  <a:lnTo>
                    <a:pt x="1347081" y="51460"/>
                  </a:lnTo>
                  <a:lnTo>
                    <a:pt x="1285330" y="57256"/>
                  </a:lnTo>
                  <a:lnTo>
                    <a:pt x="1269323" y="27637"/>
                  </a:lnTo>
                  <a:lnTo>
                    <a:pt x="1172408" y="28451"/>
                  </a:lnTo>
                  <a:cubicBezTo>
                    <a:pt x="1177121" y="19542"/>
                    <a:pt x="1181799" y="10637"/>
                    <a:pt x="1186513" y="1729"/>
                  </a:cubicBezTo>
                  <a:lnTo>
                    <a:pt x="1151585" y="0"/>
                  </a:lnTo>
                  <a:close/>
                </a:path>
              </a:pathLst>
            </a:custGeom>
            <a:solidFill>
              <a:srgbClr val="E1DDD2"/>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0" name="ひし形 69"/>
            <p:cNvSpPr/>
            <p:nvPr/>
          </p:nvSpPr>
          <p:spPr>
            <a:xfrm>
              <a:off x="-1960880" y="7748509"/>
              <a:ext cx="764540" cy="764540"/>
            </a:xfrm>
            <a:prstGeom prst="diamond">
              <a:avLst/>
            </a:prstGeom>
            <a:solidFill>
              <a:srgbClr val="E1DD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p:cNvSpPr/>
            <p:nvPr/>
          </p:nvSpPr>
          <p:spPr>
            <a:xfrm>
              <a:off x="-1744013" y="7967768"/>
              <a:ext cx="106680" cy="106680"/>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p:cNvSpPr/>
            <p:nvPr/>
          </p:nvSpPr>
          <p:spPr>
            <a:xfrm>
              <a:off x="-1527146" y="7967768"/>
              <a:ext cx="106680" cy="106680"/>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p:cNvSpPr/>
            <p:nvPr/>
          </p:nvSpPr>
          <p:spPr>
            <a:xfrm>
              <a:off x="-1744013" y="8240408"/>
              <a:ext cx="106680" cy="106680"/>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楕円 73"/>
            <p:cNvSpPr/>
            <p:nvPr/>
          </p:nvSpPr>
          <p:spPr>
            <a:xfrm>
              <a:off x="-1527146" y="8240408"/>
              <a:ext cx="106680" cy="106680"/>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631950" y="8104088"/>
              <a:ext cx="106680" cy="106680"/>
            </a:xfrm>
            <a:prstGeom prst="ellips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685923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fontScale="92500" lnSpcReduction="10000"/>
          </a:bodyPr>
          <a:lstStyle/>
          <a:p>
            <a:pPr marL="0" indent="0">
              <a:buNone/>
            </a:pPr>
            <a:endParaRPr kumimoji="1" lang="en-US" altLang="ja-JP" sz="800" dirty="0" smtClean="0">
              <a:latin typeface="BIZ UDPゴシック" panose="020B0400000000000000" pitchFamily="50" charset="-128"/>
              <a:ea typeface="BIZ UDPゴシック" panose="020B0400000000000000" pitchFamily="50" charset="-128"/>
            </a:endParaRPr>
          </a:p>
          <a:p>
            <a:pPr marL="0" indent="0">
              <a:buNone/>
            </a:pPr>
            <a:r>
              <a:rPr kumimoji="1" lang="ja-JP" altLang="en-US" sz="1600" dirty="0" smtClean="0">
                <a:latin typeface="BIZ UDPゴシック" panose="020B0400000000000000" pitchFamily="50" charset="-128"/>
                <a:ea typeface="BIZ UDPゴシック" panose="020B0400000000000000" pitchFamily="50" charset="-128"/>
              </a:rPr>
              <a:t>◎ この任務は、建物の安全確認後に複数名（</a:t>
            </a:r>
            <a:r>
              <a:rPr kumimoji="1" lang="en-US" altLang="ja-JP" sz="1600" dirty="0" smtClean="0">
                <a:latin typeface="BIZ UDPゴシック" panose="020B0400000000000000" pitchFamily="50" charset="-128"/>
                <a:ea typeface="BIZ UDPゴシック" panose="020B0400000000000000" pitchFamily="50" charset="-128"/>
              </a:rPr>
              <a:t>2</a:t>
            </a:r>
            <a:r>
              <a:rPr kumimoji="1" lang="ja-JP" altLang="en-US" sz="1600" dirty="0" smtClean="0">
                <a:latin typeface="BIZ UDPゴシック" panose="020B0400000000000000" pitchFamily="50" charset="-128"/>
                <a:ea typeface="BIZ UDPゴシック" panose="020B0400000000000000" pitchFamily="50" charset="-128"/>
              </a:rPr>
              <a:t>名以上）で実施する。</a:t>
            </a:r>
            <a:endParaRPr kumimoji="1"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・点検者が多くいる場合は任務を分担して確認しても良いが、必ず１組</a:t>
            </a:r>
            <a:r>
              <a:rPr lang="en-US" altLang="ja-JP" sz="1200" dirty="0" smtClean="0">
                <a:latin typeface="BIZ UDPゴシック" panose="020B0400000000000000" pitchFamily="50" charset="-128"/>
                <a:ea typeface="BIZ UDPゴシック" panose="020B0400000000000000" pitchFamily="50" charset="-128"/>
              </a:rPr>
              <a:t>2</a:t>
            </a:r>
            <a:r>
              <a:rPr lang="ja-JP" altLang="en-US" sz="1200" dirty="0" smtClean="0">
                <a:latin typeface="BIZ UDPゴシック" panose="020B0400000000000000" pitchFamily="50" charset="-128"/>
                <a:ea typeface="BIZ UDPゴシック" panose="020B0400000000000000" pitchFamily="50" charset="-128"/>
              </a:rPr>
              <a:t>名以上で行動する。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200" dirty="0" smtClean="0">
                <a:latin typeface="BIZ UDPゴシック" panose="020B0400000000000000" pitchFamily="50" charset="-128"/>
                <a:ea typeface="BIZ UDPゴシック" panose="020B0400000000000000" pitchFamily="50" charset="-128"/>
              </a:rPr>
              <a:t>　　　・分担した場合は</a:t>
            </a:r>
            <a:r>
              <a:rPr lang="ja-JP" altLang="en-US" sz="1200" dirty="0" smtClean="0">
                <a:latin typeface="BIZ UDPゴシック" panose="020B0400000000000000" pitchFamily="50" charset="-128"/>
                <a:ea typeface="BIZ UDPゴシック" panose="020B0400000000000000" pitchFamily="50" charset="-128"/>
              </a:rPr>
              <a:t>、点検結果をこの任務の責任者に報告し、責任者よりリーダーに報告する。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点検結果を次のチェック欄に✔を記入し、不可箇所はうら面に記載する。</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（使用できる場所とできない箇所がある場合は両方に✔）</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使用可　　　使用不可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〇 上水道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en-US" altLang="ja-JP"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使用可　　　</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使用不可</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〇 下水道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使用可　　　</a:t>
            </a:r>
            <a:r>
              <a:rPr lang="ja-JP" altLang="en-US" sz="1200" dirty="0" smtClean="0">
                <a:latin typeface="BIZ UDPゴシック" panose="020B0400000000000000" pitchFamily="50" charset="-128"/>
                <a:ea typeface="BIZ UDPゴシック" panose="020B0400000000000000" pitchFamily="50" charset="-128"/>
              </a:rPr>
              <a:t>使用</a:t>
            </a:r>
            <a:r>
              <a:rPr lang="ja-JP" altLang="en-US" sz="1200" dirty="0">
                <a:latin typeface="BIZ UDPゴシック" panose="020B0400000000000000" pitchFamily="50" charset="-128"/>
                <a:ea typeface="BIZ UDPゴシック" panose="020B0400000000000000" pitchFamily="50" charset="-128"/>
              </a:rPr>
              <a:t>不可</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en-US" altLang="ja-JP" sz="1600" dirty="0" smtClean="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〇 電　 気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使用可　　　</a:t>
            </a:r>
            <a:r>
              <a:rPr lang="ja-JP" altLang="en-US" sz="1200" dirty="0" smtClean="0">
                <a:latin typeface="BIZ UDPゴシック" panose="020B0400000000000000" pitchFamily="50" charset="-128"/>
                <a:ea typeface="BIZ UDPゴシック" panose="020B0400000000000000" pitchFamily="50" charset="-128"/>
              </a:rPr>
              <a:t>使用</a:t>
            </a:r>
            <a:r>
              <a:rPr lang="ja-JP" altLang="en-US" sz="1200" dirty="0">
                <a:latin typeface="BIZ UDPゴシック" panose="020B0400000000000000" pitchFamily="50" charset="-128"/>
                <a:ea typeface="BIZ UDPゴシック" panose="020B0400000000000000" pitchFamily="50" charset="-128"/>
              </a:rPr>
              <a:t>不可</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〇 電　 話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使用可</a:t>
            </a:r>
            <a:r>
              <a:rPr lang="ja-JP" altLang="en-US" sz="1200" dirty="0">
                <a:latin typeface="BIZ UDPゴシック" panose="020B0400000000000000" pitchFamily="50" charset="-128"/>
                <a:ea typeface="BIZ UDPゴシック" panose="020B0400000000000000" pitchFamily="50" charset="-128"/>
              </a:rPr>
              <a:t>　　　使用不可　</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〇 ガ　 ス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使用可</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使用</a:t>
            </a:r>
            <a:r>
              <a:rPr lang="ja-JP" altLang="en-US" sz="1200" dirty="0">
                <a:latin typeface="BIZ UDPゴシック" panose="020B0400000000000000" pitchFamily="50" charset="-128"/>
                <a:ea typeface="BIZ UDPゴシック" panose="020B0400000000000000" pitchFamily="50" charset="-128"/>
              </a:rPr>
              <a:t>不可</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〇 放送設備　　　 　</a:t>
            </a: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◎点検後、リーダーに報告。時間がかかる場合は項目ごとに</a:t>
            </a:r>
            <a:r>
              <a:rPr lang="ja-JP" altLang="en-US" sz="1600" dirty="0">
                <a:latin typeface="BIZ UDPゴシック" panose="020B0400000000000000" pitchFamily="50" charset="-128"/>
                <a:ea typeface="BIZ UDPゴシック" panose="020B0400000000000000" pitchFamily="50" charset="-128"/>
              </a:rPr>
              <a:t>報告</a:t>
            </a:r>
            <a:r>
              <a:rPr lang="ja-JP" altLang="en-US" sz="1600" dirty="0" smtClean="0">
                <a:latin typeface="BIZ UDPゴシック" panose="020B0400000000000000" pitchFamily="50" charset="-128"/>
                <a:ea typeface="BIZ UDPゴシック" panose="020B0400000000000000" pitchFamily="50" charset="-128"/>
              </a:rPr>
              <a:t>する</a:t>
            </a:r>
            <a:r>
              <a:rPr lang="ja-JP" altLang="en-US" sz="1600" dirty="0">
                <a:latin typeface="BIZ UDPゴシック" panose="020B0400000000000000" pitchFamily="50" charset="-128"/>
                <a:ea typeface="BIZ UDPゴシック" panose="020B0400000000000000" pitchFamily="50" charset="-128"/>
              </a:rPr>
              <a:t>。</a:t>
            </a: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kumimoji="1" lang="ja-JP" altLang="en-US" sz="1200" dirty="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0" y="1425522"/>
            <a:ext cx="1786650"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②</a:t>
            </a:r>
            <a:r>
              <a:rPr kumimoji="1" lang="en-US" altLang="ja-JP" dirty="0" smtClean="0"/>
              <a:t>-</a:t>
            </a:r>
            <a:r>
              <a:rPr kumimoji="1" lang="ja-JP" altLang="en-US" dirty="0" smtClean="0"/>
              <a:t>２</a:t>
            </a:r>
            <a:endParaRPr kumimoji="1" lang="ja-JP" altLang="en-US" dirty="0"/>
          </a:p>
        </p:txBody>
      </p:sp>
      <p:sp>
        <p:nvSpPr>
          <p:cNvPr id="5" name="Footer Placeholder 4"/>
          <p:cNvSpPr>
            <a:spLocks noGrp="1"/>
          </p:cNvSpPr>
          <p:nvPr>
            <p:ph type="ftr" sz="quarter" idx="11"/>
          </p:nvPr>
        </p:nvSpPr>
        <p:spPr>
          <a:xfrm>
            <a:off x="2076450" y="1425522"/>
            <a:ext cx="4596722"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sz="2000" dirty="0" smtClean="0"/>
              <a:t>ライフラインの確認（水道・電気等）</a:t>
            </a:r>
            <a:endParaRPr kumimoji="1" lang="en-US" altLang="ja-JP" sz="2000" dirty="0" smtClean="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31" name="大かっこ 30"/>
          <p:cNvSpPr/>
          <p:nvPr/>
        </p:nvSpPr>
        <p:spPr>
          <a:xfrm>
            <a:off x="3134611" y="4187913"/>
            <a:ext cx="3362325" cy="574253"/>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dirty="0" smtClean="0">
                <a:latin typeface="BIZ UDPゴシック" panose="020B0400000000000000" pitchFamily="50" charset="-128"/>
                <a:ea typeface="BIZ UDPゴシック" panose="020B0400000000000000" pitchFamily="50" charset="-128"/>
              </a:rPr>
              <a:t>・複数</a:t>
            </a:r>
            <a:r>
              <a:rPr lang="ja-JP" altLang="en-US" sz="1200" dirty="0">
                <a:latin typeface="BIZ UDPゴシック" panose="020B0400000000000000" pitchFamily="50" charset="-128"/>
                <a:ea typeface="BIZ UDPゴシック" panose="020B0400000000000000" pitchFamily="50" charset="-128"/>
              </a:rPr>
              <a:t>の棟がある場合は各棟ごとに確認する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800" dirty="0" smtClean="0">
              <a:latin typeface="BIZ UDPゴシック" panose="020B0400000000000000" pitchFamily="50" charset="-128"/>
              <a:ea typeface="BIZ UDPゴシック" panose="020B0400000000000000" pitchFamily="50" charset="-128"/>
            </a:endParaRPr>
          </a:p>
          <a:p>
            <a:r>
              <a:rPr lang="ja-JP" altLang="en-US" sz="1200" dirty="0" smtClean="0">
                <a:latin typeface="BIZ UDPゴシック" panose="020B0400000000000000" pitchFamily="50" charset="-128"/>
                <a:ea typeface="BIZ UDPゴシック" panose="020B0400000000000000" pitchFamily="50" charset="-128"/>
              </a:rPr>
              <a:t>・複数</a:t>
            </a:r>
            <a:r>
              <a:rPr lang="ja-JP" altLang="en-US" sz="1200" dirty="0">
                <a:latin typeface="BIZ UDPゴシック" panose="020B0400000000000000" pitchFamily="50" charset="-128"/>
                <a:ea typeface="BIZ UDPゴシック" panose="020B0400000000000000" pitchFamily="50" charset="-128"/>
              </a:rPr>
              <a:t>の階がある場合は、各階ごとに確認する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smtClean="0">
                <a:latin typeface="BIZ UDPゴシック" panose="020B0400000000000000" pitchFamily="50" charset="-128"/>
                <a:ea typeface="BIZ UDPゴシック" panose="020B0400000000000000" pitchFamily="50" charset="-128"/>
              </a:rPr>
              <a:t>・トイレの点検は不要（他のチームで対応）</a:t>
            </a:r>
            <a:endParaRPr kumimoji="1" lang="en-US" altLang="ja-JP" sz="1200" dirty="0" smtClean="0">
              <a:latin typeface="BIZ UDPゴシック" panose="020B0400000000000000" pitchFamily="50" charset="-128"/>
              <a:ea typeface="BIZ UDPゴシック" panose="020B0400000000000000" pitchFamily="50" charset="-128"/>
            </a:endParaRPr>
          </a:p>
        </p:txBody>
      </p:sp>
      <p:sp>
        <p:nvSpPr>
          <p:cNvPr id="39" name="正方形/長方形 38"/>
          <p:cNvSpPr/>
          <p:nvPr/>
        </p:nvSpPr>
        <p:spPr>
          <a:xfrm>
            <a:off x="1583972" y="4337248"/>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大かっこ 40"/>
          <p:cNvSpPr/>
          <p:nvPr/>
        </p:nvSpPr>
        <p:spPr>
          <a:xfrm>
            <a:off x="3134611" y="4939896"/>
            <a:ext cx="3362325" cy="575138"/>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dirty="0" smtClean="0">
                <a:latin typeface="BIZ UDPゴシック" panose="020B0400000000000000" pitchFamily="50" charset="-128"/>
                <a:ea typeface="BIZ UDPゴシック" panose="020B0400000000000000" pitchFamily="50" charset="-128"/>
              </a:rPr>
              <a:t>・複数</a:t>
            </a:r>
            <a:r>
              <a:rPr lang="ja-JP" altLang="en-US" sz="1200" dirty="0">
                <a:latin typeface="BIZ UDPゴシック" panose="020B0400000000000000" pitchFamily="50" charset="-128"/>
                <a:ea typeface="BIZ UDPゴシック" panose="020B0400000000000000" pitchFamily="50" charset="-128"/>
              </a:rPr>
              <a:t>の棟がある場合は各棟ごとに確認する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800" dirty="0" smtClean="0">
              <a:latin typeface="BIZ UDPゴシック" panose="020B0400000000000000" pitchFamily="50" charset="-128"/>
              <a:ea typeface="BIZ UDPゴシック" panose="020B0400000000000000" pitchFamily="50" charset="-128"/>
            </a:endParaRPr>
          </a:p>
          <a:p>
            <a:r>
              <a:rPr lang="ja-JP" altLang="en-US" sz="1200" dirty="0" smtClean="0">
                <a:latin typeface="BIZ UDPゴシック" panose="020B0400000000000000" pitchFamily="50" charset="-128"/>
                <a:ea typeface="BIZ UDPゴシック" panose="020B0400000000000000" pitchFamily="50" charset="-128"/>
              </a:rPr>
              <a:t>・複数</a:t>
            </a:r>
            <a:r>
              <a:rPr lang="ja-JP" altLang="en-US" sz="1200" dirty="0">
                <a:latin typeface="BIZ UDPゴシック" panose="020B0400000000000000" pitchFamily="50" charset="-128"/>
                <a:ea typeface="BIZ UDPゴシック" panose="020B0400000000000000" pitchFamily="50" charset="-128"/>
              </a:rPr>
              <a:t>の階がある場合は、各階ごとに確認する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・トイレの点検は不要（他のチームで対応</a:t>
            </a:r>
            <a:r>
              <a:rPr kumimoji="1" lang="ja-JP" altLang="en-US" sz="1200" dirty="0" smtClean="0">
                <a:latin typeface="BIZ UDPゴシック" panose="020B0400000000000000" pitchFamily="50" charset="-128"/>
                <a:ea typeface="BIZ UDPゴシック" panose="020B0400000000000000" pitchFamily="50" charset="-128"/>
              </a:rPr>
              <a:t>）</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42" name="大かっこ 41"/>
          <p:cNvSpPr/>
          <p:nvPr/>
        </p:nvSpPr>
        <p:spPr>
          <a:xfrm>
            <a:off x="3134611" y="5641149"/>
            <a:ext cx="3362325" cy="691821"/>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dirty="0" smtClean="0">
                <a:latin typeface="BIZ UDPゴシック" panose="020B0400000000000000" pitchFamily="50" charset="-128"/>
                <a:ea typeface="BIZ UDPゴシック" panose="020B0400000000000000" pitchFamily="50" charset="-128"/>
              </a:rPr>
              <a:t>・複数</a:t>
            </a:r>
            <a:r>
              <a:rPr lang="ja-JP" altLang="en-US" sz="1200" dirty="0">
                <a:latin typeface="BIZ UDPゴシック" panose="020B0400000000000000" pitchFamily="50" charset="-128"/>
                <a:ea typeface="BIZ UDPゴシック" panose="020B0400000000000000" pitchFamily="50" charset="-128"/>
              </a:rPr>
              <a:t>の棟がある場合は各棟ごとに確認する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800" dirty="0" smtClean="0">
              <a:latin typeface="BIZ UDPゴシック" panose="020B0400000000000000" pitchFamily="50" charset="-128"/>
              <a:ea typeface="BIZ UDPゴシック" panose="020B0400000000000000" pitchFamily="50" charset="-128"/>
            </a:endParaRPr>
          </a:p>
          <a:p>
            <a:r>
              <a:rPr lang="ja-JP" altLang="en-US" sz="1200" dirty="0" smtClean="0">
                <a:latin typeface="BIZ UDPゴシック" panose="020B0400000000000000" pitchFamily="50" charset="-128"/>
                <a:ea typeface="BIZ UDPゴシック" panose="020B0400000000000000" pitchFamily="50" charset="-128"/>
              </a:rPr>
              <a:t>・複数</a:t>
            </a:r>
            <a:r>
              <a:rPr lang="ja-JP" altLang="en-US" sz="1200" dirty="0">
                <a:latin typeface="BIZ UDPゴシック" panose="020B0400000000000000" pitchFamily="50" charset="-128"/>
                <a:ea typeface="BIZ UDPゴシック" panose="020B0400000000000000" pitchFamily="50" charset="-128"/>
              </a:rPr>
              <a:t>の階がある場合は、各階ごとに確認する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smtClean="0">
                <a:latin typeface="BIZ UDPゴシック" panose="020B0400000000000000" pitchFamily="50" charset="-128"/>
                <a:ea typeface="BIZ UDPゴシック" panose="020B0400000000000000" pitchFamily="50" charset="-128"/>
              </a:rPr>
              <a:t>・ブレーカーを復旧させる場合は、すべての電　</a:t>
            </a:r>
            <a:endParaRPr kumimoji="1"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200" dirty="0" smtClean="0">
                <a:latin typeface="BIZ UDPゴシック" panose="020B0400000000000000" pitchFamily="50" charset="-128"/>
                <a:ea typeface="BIZ UDPゴシック" panose="020B0400000000000000" pitchFamily="50" charset="-128"/>
              </a:rPr>
              <a:t>気器具の安全確認後に行う</a:t>
            </a:r>
            <a:endParaRPr kumimoji="1" lang="ja-JP" altLang="en-US" sz="1200" dirty="0">
              <a:latin typeface="BIZ UDPゴシック" panose="020B0400000000000000" pitchFamily="50" charset="-128"/>
              <a:ea typeface="BIZ UDPゴシック" panose="020B0400000000000000" pitchFamily="50" charset="-128"/>
            </a:endParaRPr>
          </a:p>
        </p:txBody>
      </p:sp>
      <p:sp>
        <p:nvSpPr>
          <p:cNvPr id="43" name="大かっこ 42"/>
          <p:cNvSpPr/>
          <p:nvPr/>
        </p:nvSpPr>
        <p:spPr>
          <a:xfrm>
            <a:off x="3114107" y="6571070"/>
            <a:ext cx="3362325" cy="398066"/>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dirty="0" smtClean="0">
                <a:latin typeface="BIZ UDPゴシック" panose="020B0400000000000000" pitchFamily="50" charset="-128"/>
                <a:ea typeface="BIZ UDPゴシック" panose="020B0400000000000000" pitchFamily="50" charset="-128"/>
              </a:rPr>
              <a:t>・固定電話が使用できるか確認する</a:t>
            </a:r>
            <a:r>
              <a:rPr lang="ja-JP" altLang="en-US" sz="1200" dirty="0">
                <a:latin typeface="BIZ UDPゴシック" panose="020B0400000000000000" pitchFamily="50" charset="-128"/>
                <a:ea typeface="BIZ UDPゴシック" panose="020B0400000000000000" pitchFamily="50" charset="-128"/>
              </a:rPr>
              <a:t>。</a:t>
            </a:r>
            <a:endParaRPr kumimoji="1" lang="ja-JP" altLang="en-US" sz="1200" dirty="0">
              <a:latin typeface="BIZ UDPゴシック" panose="020B0400000000000000" pitchFamily="50" charset="-128"/>
              <a:ea typeface="BIZ UDPゴシック" panose="020B0400000000000000" pitchFamily="50" charset="-128"/>
            </a:endParaRPr>
          </a:p>
        </p:txBody>
      </p:sp>
      <p:sp>
        <p:nvSpPr>
          <p:cNvPr id="44" name="大かっこ 43"/>
          <p:cNvSpPr/>
          <p:nvPr/>
        </p:nvSpPr>
        <p:spPr>
          <a:xfrm>
            <a:off x="3114108" y="7206473"/>
            <a:ext cx="3362325" cy="590077"/>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dirty="0" smtClean="0">
                <a:latin typeface="BIZ UDPゴシック" panose="020B0400000000000000" pitchFamily="50" charset="-128"/>
                <a:ea typeface="BIZ UDPゴシック" panose="020B0400000000000000" pitchFamily="50" charset="-128"/>
              </a:rPr>
              <a:t>・</a:t>
            </a:r>
            <a:r>
              <a:rPr lang="en-US" altLang="ja-JP" sz="1200" dirty="0" smtClean="0">
                <a:latin typeface="BIZ UDPゴシック" panose="020B0400000000000000" pitchFamily="50" charset="-128"/>
                <a:ea typeface="BIZ UDPゴシック" panose="020B0400000000000000" pitchFamily="50" charset="-128"/>
              </a:rPr>
              <a:t>LP</a:t>
            </a:r>
            <a:r>
              <a:rPr lang="ja-JP" altLang="en-US" sz="1200" dirty="0" smtClean="0">
                <a:latin typeface="BIZ UDPゴシック" panose="020B0400000000000000" pitchFamily="50" charset="-128"/>
                <a:ea typeface="BIZ UDPゴシック" panose="020B0400000000000000" pitchFamily="50" charset="-128"/>
              </a:rPr>
              <a:t>ガスは、ボンベの状態（転倒等）も確認する。</a:t>
            </a:r>
            <a:endParaRPr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smtClean="0">
                <a:latin typeface="BIZ UDPゴシック" panose="020B0400000000000000" pitchFamily="50" charset="-128"/>
                <a:ea typeface="BIZ UDPゴシック" panose="020B0400000000000000" pitchFamily="50" charset="-128"/>
              </a:rPr>
              <a:t>・ガスの供給が停止している場合は、マイコン　</a:t>
            </a:r>
            <a:endParaRPr kumimoji="1"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200" dirty="0" smtClean="0">
                <a:latin typeface="BIZ UDPゴシック" panose="020B0400000000000000" pitchFamily="50" charset="-128"/>
                <a:ea typeface="BIZ UDPゴシック" panose="020B0400000000000000" pitchFamily="50" charset="-128"/>
              </a:rPr>
              <a:t>メーターを確認し復旧（リセット）する。</a:t>
            </a:r>
            <a:endParaRPr kumimoji="1" lang="ja-JP" altLang="en-US" sz="1200" dirty="0">
              <a:latin typeface="BIZ UDPゴシック" panose="020B0400000000000000" pitchFamily="50" charset="-128"/>
              <a:ea typeface="BIZ UDPゴシック" panose="020B0400000000000000" pitchFamily="50" charset="-128"/>
            </a:endParaRPr>
          </a:p>
        </p:txBody>
      </p:sp>
      <p:sp>
        <p:nvSpPr>
          <p:cNvPr id="45" name="大かっこ 44"/>
          <p:cNvSpPr/>
          <p:nvPr/>
        </p:nvSpPr>
        <p:spPr>
          <a:xfrm>
            <a:off x="3114109" y="8021535"/>
            <a:ext cx="3362325" cy="443205"/>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1200" dirty="0" smtClean="0">
                <a:latin typeface="BIZ UDPゴシック" panose="020B0400000000000000" pitchFamily="50" charset="-128"/>
                <a:ea typeface="BIZ UDPゴシック" panose="020B0400000000000000" pitchFamily="50" charset="-128"/>
              </a:rPr>
              <a:t>・施設の固定放送設備が使用できるか確認する。</a:t>
            </a:r>
            <a:endParaRPr lang="en-US" altLang="ja-JP" sz="1200" dirty="0" smtClean="0">
              <a:latin typeface="BIZ UDPゴシック" panose="020B0400000000000000" pitchFamily="50" charset="-128"/>
              <a:ea typeface="BIZ UDPゴシック" panose="020B0400000000000000" pitchFamily="50" charset="-128"/>
            </a:endParaRPr>
          </a:p>
          <a:p>
            <a:r>
              <a:rPr kumimoji="1" lang="ja-JP" altLang="en-US" sz="1200" dirty="0" smtClean="0">
                <a:latin typeface="BIZ UDPゴシック" panose="020B0400000000000000" pitchFamily="50" charset="-128"/>
                <a:ea typeface="BIZ UDPゴシック" panose="020B0400000000000000" pitchFamily="50" charset="-128"/>
              </a:rPr>
              <a:t>・可搬式の放送設備があれば本部に搬送する。</a:t>
            </a:r>
            <a:endParaRPr kumimoji="1" lang="ja-JP" altLang="en-US" sz="1200" dirty="0">
              <a:latin typeface="BIZ UDPゴシック" panose="020B0400000000000000" pitchFamily="50" charset="-128"/>
              <a:ea typeface="BIZ UDPゴシック" panose="020B0400000000000000" pitchFamily="50" charset="-128"/>
            </a:endParaRPr>
          </a:p>
        </p:txBody>
      </p:sp>
      <p:sp>
        <p:nvSpPr>
          <p:cNvPr id="27" name="正方形/長方形 2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
        <p:nvSpPr>
          <p:cNvPr id="28" name="正方形/長方形 27"/>
          <p:cNvSpPr/>
          <p:nvPr/>
        </p:nvSpPr>
        <p:spPr>
          <a:xfrm>
            <a:off x="2355498" y="4337248"/>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355498" y="5082372"/>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1583971" y="5081833"/>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2359291" y="5850230"/>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1583971" y="5850230"/>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1583971" y="6607572"/>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355497" y="6610455"/>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1583971" y="7363212"/>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2349290" y="7363212"/>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2349040" y="8115969"/>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1583971" y="8122527"/>
            <a:ext cx="440091" cy="41096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222289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436561" y="158133"/>
            <a:ext cx="5829300" cy="397474"/>
          </a:xfrm>
        </p:spPr>
        <p:txBody>
          <a:bodyPr>
            <a:normAutofit/>
          </a:bodyPr>
          <a:lstStyle/>
          <a:p>
            <a:r>
              <a:rPr kumimoji="1" lang="ja-JP" altLang="en-US" sz="2000" b="1" dirty="0" smtClean="0">
                <a:latin typeface="BIZ UDPゴシック" panose="020B0400000000000000" pitchFamily="50" charset="-128"/>
                <a:ea typeface="BIZ UDPゴシック" panose="020B0400000000000000" pitchFamily="50" charset="-128"/>
              </a:rPr>
              <a:t>任務②</a:t>
            </a:r>
            <a:r>
              <a:rPr kumimoji="1" lang="en-US" altLang="ja-JP" sz="2000" b="1" dirty="0" smtClean="0">
                <a:latin typeface="BIZ UDPゴシック" panose="020B0400000000000000" pitchFamily="50" charset="-128"/>
                <a:ea typeface="BIZ UDPゴシック" panose="020B0400000000000000" pitchFamily="50" charset="-128"/>
              </a:rPr>
              <a:t>-</a:t>
            </a:r>
            <a:r>
              <a:rPr kumimoji="1" lang="ja-JP" altLang="en-US" sz="2000" b="1" dirty="0" smtClean="0">
                <a:latin typeface="BIZ UDPゴシック" panose="020B0400000000000000" pitchFamily="50" charset="-128"/>
                <a:ea typeface="BIZ UDPゴシック" panose="020B0400000000000000" pitchFamily="50" charset="-128"/>
              </a:rPr>
              <a:t>２　</a:t>
            </a:r>
            <a:r>
              <a:rPr kumimoji="1" lang="ja-JP" altLang="en-US" sz="2000" dirty="0" smtClean="0">
                <a:latin typeface="BIZ UDPゴシック" panose="020B0400000000000000" pitchFamily="50" charset="-128"/>
                <a:ea typeface="BIZ UDPゴシック" panose="020B0400000000000000" pitchFamily="50" charset="-128"/>
              </a:rPr>
              <a:t>ライフラインの使用不可箇所</a:t>
            </a:r>
            <a:endParaRPr kumimoji="1" lang="ja-JP" altLang="en-US" sz="2000" b="1" dirty="0">
              <a:latin typeface="BIZ UDPゴシック" panose="020B0400000000000000" pitchFamily="50" charset="-128"/>
              <a:ea typeface="BIZ UDPゴシック" panose="020B0400000000000000" pitchFamily="50" charset="-128"/>
            </a:endParaRPr>
          </a:p>
        </p:txBody>
      </p:sp>
      <p:sp>
        <p:nvSpPr>
          <p:cNvPr id="7" name="サブタイトル 6"/>
          <p:cNvSpPr>
            <a:spLocks noGrp="1"/>
          </p:cNvSpPr>
          <p:nvPr>
            <p:ph type="subTitle" idx="1"/>
          </p:nvPr>
        </p:nvSpPr>
        <p:spPr>
          <a:xfrm>
            <a:off x="368299" y="3914774"/>
            <a:ext cx="6118225" cy="5629275"/>
          </a:xfrm>
        </p:spPr>
        <p:txBody>
          <a:bodyPr/>
          <a:lstStyle/>
          <a:p>
            <a:pPr algn="l"/>
            <a:endParaRPr kumimoji="1" lang="en-US" altLang="ja-JP" dirty="0" smtClean="0">
              <a:latin typeface="BIZ UDPゴシック" panose="020B0400000000000000" pitchFamily="50" charset="-128"/>
              <a:ea typeface="BIZ UDPゴシック" panose="020B0400000000000000" pitchFamily="50" charset="-128"/>
            </a:endParaRPr>
          </a:p>
          <a:p>
            <a:pPr algn="l"/>
            <a:endParaRPr kumimoji="1" lang="en-US" altLang="ja-JP" dirty="0" smtClean="0">
              <a:latin typeface="BIZ UDPゴシック" panose="020B0400000000000000" pitchFamily="50" charset="-128"/>
              <a:ea typeface="BIZ UDPゴシック" panose="020B0400000000000000" pitchFamily="50" charset="-128"/>
            </a:endParaRPr>
          </a:p>
          <a:p>
            <a:pPr algn="l"/>
            <a:r>
              <a:rPr kumimoji="1" lang="ja-JP" altLang="en-US" dirty="0" smtClean="0">
                <a:latin typeface="BIZ UDPゴシック" panose="020B0400000000000000" pitchFamily="50" charset="-128"/>
                <a:ea typeface="BIZ UDPゴシック" panose="020B0400000000000000" pitchFamily="50" charset="-128"/>
              </a:rPr>
              <a:t>　</a:t>
            </a:r>
            <a:endParaRPr kumimoji="1" lang="ja-JP" altLang="en-US" dirty="0">
              <a:latin typeface="BIZ UDPゴシック" panose="020B0400000000000000" pitchFamily="50" charset="-128"/>
              <a:ea typeface="BIZ UDPゴシック" panose="020B0400000000000000" pitchFamily="50" charset="-128"/>
            </a:endParaRPr>
          </a:p>
        </p:txBody>
      </p:sp>
      <p:sp>
        <p:nvSpPr>
          <p:cNvPr id="8" name="正方形/長方形 7"/>
          <p:cNvSpPr/>
          <p:nvPr/>
        </p:nvSpPr>
        <p:spPr>
          <a:xfrm>
            <a:off x="368298" y="706575"/>
            <a:ext cx="6118226" cy="9264075"/>
          </a:xfrm>
          <a:prstGeom prst="rect">
            <a:avLst/>
          </a:prstGeom>
        </p:spPr>
        <p:txBody>
          <a:bodyPr wrap="square">
            <a:spAutoFit/>
          </a:bodyPr>
          <a:lstStyle/>
          <a:p>
            <a:r>
              <a:rPr lang="ja-JP" altLang="en-US" dirty="0" smtClean="0">
                <a:latin typeface="BIZ UDPゴシック" panose="020B0400000000000000" pitchFamily="50" charset="-128"/>
                <a:ea typeface="BIZ UDPゴシック" panose="020B0400000000000000" pitchFamily="50" charset="-128"/>
              </a:rPr>
              <a:t>◎使用できない箇所を記載してください。　</a:t>
            </a:r>
            <a:endParaRPr lang="en-US" altLang="ja-JP" dirty="0" smtClean="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上水道</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下水道</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a:t>
            </a:r>
            <a:r>
              <a:rPr lang="ja-JP" altLang="en-US" sz="1400" dirty="0">
                <a:latin typeface="BIZ UDPゴシック" panose="020B0400000000000000" pitchFamily="50" charset="-128"/>
                <a:ea typeface="BIZ UDPゴシック" panose="020B0400000000000000" pitchFamily="50" charset="-128"/>
              </a:rPr>
              <a:t>電　 </a:t>
            </a:r>
            <a:r>
              <a:rPr lang="ja-JP" altLang="en-US" sz="1400" dirty="0" smtClean="0">
                <a:latin typeface="BIZ UDPゴシック" panose="020B0400000000000000" pitchFamily="50" charset="-128"/>
                <a:ea typeface="BIZ UDPゴシック" panose="020B0400000000000000" pitchFamily="50" charset="-128"/>
              </a:rPr>
              <a:t>気</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電　話</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a:t>
            </a:r>
            <a:r>
              <a:rPr lang="ja-JP" altLang="en-US" sz="1400" dirty="0">
                <a:latin typeface="BIZ UDPゴシック" panose="020B0400000000000000" pitchFamily="50" charset="-128"/>
                <a:ea typeface="BIZ UDPゴシック" panose="020B0400000000000000" pitchFamily="50" charset="-128"/>
              </a:rPr>
              <a:t>ガ　 </a:t>
            </a:r>
            <a:r>
              <a:rPr lang="ja-JP" altLang="en-US" sz="1400" dirty="0" smtClean="0">
                <a:latin typeface="BIZ UDPゴシック" panose="020B0400000000000000" pitchFamily="50" charset="-128"/>
                <a:ea typeface="BIZ UDPゴシック" panose="020B0400000000000000" pitchFamily="50" charset="-128"/>
              </a:rPr>
              <a:t>ス</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smtClean="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放送設備</a:t>
            </a:r>
            <a:r>
              <a:rPr lang="ja-JP" altLang="en-US" sz="1400" dirty="0">
                <a:latin typeface="BIZ UDPゴシック" panose="020B0400000000000000" pitchFamily="50" charset="-128"/>
                <a:ea typeface="BIZ UDPゴシック" panose="020B0400000000000000" pitchFamily="50" charset="-128"/>
              </a:rPr>
              <a:t>　　　　　　　</a:t>
            </a:r>
            <a:endParaRPr lang="en-US" altLang="ja-JP" sz="1400" dirty="0">
              <a:latin typeface="BIZ UDPゴシック" panose="020B0400000000000000" pitchFamily="50" charset="-128"/>
              <a:ea typeface="BIZ UDPゴシック" panose="020B0400000000000000" pitchFamily="50" charset="-128"/>
            </a:endParaRPr>
          </a:p>
          <a:p>
            <a:endParaRPr lang="en-US" altLang="ja-JP" sz="1400" dirty="0">
              <a:latin typeface="BIZ UDPゴシック" panose="020B0400000000000000" pitchFamily="50" charset="-128"/>
              <a:ea typeface="BIZ UDPゴシック" panose="020B0400000000000000" pitchFamily="50" charset="-128"/>
            </a:endParaRPr>
          </a:p>
          <a:p>
            <a:r>
              <a:rPr lang="ja-JP" altLang="en-US" sz="1400" dirty="0">
                <a:latin typeface="BIZ UDPゴシック" panose="020B0400000000000000" pitchFamily="50" charset="-128"/>
                <a:ea typeface="BIZ UDPゴシック" panose="020B0400000000000000" pitchFamily="50" charset="-128"/>
              </a:rPr>
              <a:t>　</a:t>
            </a:r>
            <a:r>
              <a:rPr lang="ja-JP" altLang="en-US" dirty="0">
                <a:latin typeface="BIZ UDPゴシック" panose="020B0400000000000000" pitchFamily="50" charset="-128"/>
                <a:ea typeface="BIZ UDPゴシック" panose="020B0400000000000000" pitchFamily="50" charset="-128"/>
              </a:rPr>
              <a:t>　　　 </a:t>
            </a:r>
            <a:endParaRPr lang="en-US" altLang="ja-JP" dirty="0">
              <a:latin typeface="BIZ UDPゴシック" panose="020B0400000000000000" pitchFamily="50" charset="-128"/>
              <a:ea typeface="BIZ UDPゴシック" panose="020B0400000000000000" pitchFamily="50" charset="-128"/>
            </a:endParaRPr>
          </a:p>
        </p:txBody>
      </p:sp>
      <p:sp>
        <p:nvSpPr>
          <p:cNvPr id="2" name="大かっこ 1"/>
          <p:cNvSpPr/>
          <p:nvPr/>
        </p:nvSpPr>
        <p:spPr>
          <a:xfrm>
            <a:off x="523875" y="1504949"/>
            <a:ext cx="5962650" cy="1533525"/>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大かっこ 8"/>
          <p:cNvSpPr/>
          <p:nvPr/>
        </p:nvSpPr>
        <p:spPr>
          <a:xfrm>
            <a:off x="523874" y="5334001"/>
            <a:ext cx="5962650" cy="1123949"/>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 name="大かっこ 9"/>
          <p:cNvSpPr/>
          <p:nvPr/>
        </p:nvSpPr>
        <p:spPr>
          <a:xfrm>
            <a:off x="523875" y="3419475"/>
            <a:ext cx="5962650" cy="1533525"/>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大かっこ 10"/>
          <p:cNvSpPr/>
          <p:nvPr/>
        </p:nvSpPr>
        <p:spPr>
          <a:xfrm>
            <a:off x="523874" y="6810375"/>
            <a:ext cx="5962650" cy="923925"/>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大かっこ 11"/>
          <p:cNvSpPr/>
          <p:nvPr/>
        </p:nvSpPr>
        <p:spPr>
          <a:xfrm>
            <a:off x="523874" y="8096250"/>
            <a:ext cx="5962650" cy="695326"/>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大かっこ 12"/>
          <p:cNvSpPr/>
          <p:nvPr/>
        </p:nvSpPr>
        <p:spPr>
          <a:xfrm>
            <a:off x="523874" y="9182102"/>
            <a:ext cx="5962650" cy="695326"/>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799969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a:bodyPr>
          <a:lstStyle/>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各棟・各階ごと、男・女・多目的のトイレを確認する。</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安全</a:t>
            </a:r>
            <a:r>
              <a:rPr lang="ja-JP" altLang="en-US" sz="1200" dirty="0">
                <a:latin typeface="BIZ UDPゴシック" panose="020B0400000000000000" pitchFamily="50" charset="-128"/>
                <a:ea typeface="BIZ UDPゴシック" panose="020B0400000000000000" pitchFamily="50" charset="-128"/>
              </a:rPr>
              <a:t>のため確認作業は複数人で行うこと</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使用の可否を確認しリーダーに報告。</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トイレの封鎖や仮設トイレの設置等を行う。（使用可否をリーダーに報告後）　</a:t>
            </a: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b="1" dirty="0" smtClean="0">
                <a:solidFill>
                  <a:srgbClr val="FF0000"/>
                </a:solidFill>
                <a:latin typeface="BIZ UDPゴシック" panose="020B0400000000000000" pitchFamily="50" charset="-128"/>
                <a:ea typeface="BIZ UDPゴシック" panose="020B0400000000000000" pitchFamily="50" charset="-128"/>
              </a:rPr>
              <a:t>◎ 排水ができないトイレは即座に封鎖する。</a:t>
            </a:r>
            <a:endParaRPr lang="en-US" altLang="ja-JP" sz="1600" b="1" dirty="0" smtClean="0">
              <a:solidFill>
                <a:srgbClr val="FF0000"/>
              </a:solidFill>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張り紙や立入禁止テープ等で使用禁止の表示を行う。</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他の水洗トイレも使用できない場合は、簡易トイレ・便袋・廃棄袋等の準備後に使用する。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大雨等の場合</a:t>
            </a:r>
            <a:r>
              <a:rPr lang="ja-JP" altLang="en-US" sz="1200" dirty="0">
                <a:latin typeface="BIZ UDPゴシック" panose="020B0400000000000000" pitchFamily="50" charset="-128"/>
                <a:ea typeface="BIZ UDPゴシック" panose="020B0400000000000000" pitchFamily="50" charset="-128"/>
              </a:rPr>
              <a:t>、</a:t>
            </a:r>
            <a:r>
              <a:rPr lang="ja-JP" altLang="en-US" sz="1200" dirty="0" smtClean="0">
                <a:latin typeface="BIZ UDPゴシック" panose="020B0400000000000000" pitchFamily="50" charset="-128"/>
                <a:ea typeface="BIZ UDPゴシック" panose="020B0400000000000000" pitchFamily="50" charset="-128"/>
              </a:rPr>
              <a:t>時間経過により排水しづらくなる場合があるので、経過にも配意する。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b="1" dirty="0" smtClean="0">
                <a:solidFill>
                  <a:srgbClr val="FF0000"/>
                </a:solidFill>
                <a:latin typeface="BIZ UDPゴシック" panose="020B0400000000000000" pitchFamily="50" charset="-128"/>
                <a:ea typeface="BIZ UDPゴシック" panose="020B0400000000000000" pitchFamily="50" charset="-128"/>
              </a:rPr>
              <a:t>◎ 排水はできるが水が出ない（流れない）場合は一時封鎖する。</a:t>
            </a:r>
            <a:endParaRPr lang="en-US" altLang="ja-JP" sz="1600" b="1" dirty="0" smtClean="0">
              <a:solidFill>
                <a:srgbClr val="FF0000"/>
              </a:solidFill>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トイレ用水を確保し、使用後に流すことで使用できる。（プール、河川等から確保）</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手洗い水、消毒等を準備して、衛生面に配意する。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トイレが不足する場合は、屋外等にトイレ用テントを設置する。</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使用できないトイレを記入</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a:latin typeface="BIZ UDPゴシック" panose="020B0400000000000000" pitchFamily="50" charset="-128"/>
              <a:ea typeface="BIZ UDPゴシック" panose="020B0400000000000000" pitchFamily="50" charset="-128"/>
            </a:endParaRPr>
          </a:p>
          <a:p>
            <a:pPr marL="0" indent="0">
              <a:buNone/>
            </a:pPr>
            <a:endParaRPr kumimoji="1" lang="ja-JP" altLang="en-US" sz="1200" dirty="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0" y="1425522"/>
            <a:ext cx="17771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②</a:t>
            </a:r>
            <a:r>
              <a:rPr kumimoji="1" lang="en-US" altLang="ja-JP" dirty="0" smtClean="0"/>
              <a:t>-</a:t>
            </a:r>
            <a:r>
              <a:rPr kumimoji="1" lang="ja-JP" altLang="en-US" dirty="0" smtClean="0"/>
              <a:t>３</a:t>
            </a:r>
            <a:endParaRPr kumimoji="1" lang="ja-JP" altLang="en-US" dirty="0"/>
          </a:p>
        </p:txBody>
      </p:sp>
      <p:sp>
        <p:nvSpPr>
          <p:cNvPr id="5" name="Footer Placeholder 4"/>
          <p:cNvSpPr>
            <a:spLocks noGrp="1"/>
          </p:cNvSpPr>
          <p:nvPr>
            <p:ph type="ftr" sz="quarter" idx="11"/>
          </p:nvPr>
        </p:nvSpPr>
        <p:spPr>
          <a:xfrm>
            <a:off x="2047874" y="1425522"/>
            <a:ext cx="4625297"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水洗トイレの使用可否確認</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大かっこ 6"/>
          <p:cNvSpPr/>
          <p:nvPr/>
        </p:nvSpPr>
        <p:spPr>
          <a:xfrm>
            <a:off x="368300" y="7053942"/>
            <a:ext cx="6148614" cy="1872343"/>
          </a:xfrm>
          <a:prstGeom prst="bracketPair">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正方形/長方形 7"/>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761806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512761" y="146650"/>
            <a:ext cx="5829300" cy="540984"/>
          </a:xfrm>
        </p:spPr>
        <p:txBody>
          <a:bodyPr>
            <a:normAutofit/>
          </a:bodyPr>
          <a:lstStyle/>
          <a:p>
            <a:r>
              <a:rPr kumimoji="1" lang="ja-JP" altLang="en-US" sz="2000" b="1" dirty="0" smtClean="0">
                <a:latin typeface="BIZ UDPゴシック" panose="020B0400000000000000" pitchFamily="50" charset="-128"/>
                <a:ea typeface="BIZ UDPゴシック" panose="020B0400000000000000" pitchFamily="50" charset="-128"/>
              </a:rPr>
              <a:t>任務②</a:t>
            </a:r>
            <a:r>
              <a:rPr kumimoji="1" lang="en-US" altLang="ja-JP" sz="2000" b="1" dirty="0" smtClean="0">
                <a:latin typeface="BIZ UDPゴシック" panose="020B0400000000000000" pitchFamily="50" charset="-128"/>
                <a:ea typeface="BIZ UDPゴシック" panose="020B0400000000000000" pitchFamily="50" charset="-128"/>
              </a:rPr>
              <a:t>-</a:t>
            </a:r>
            <a:r>
              <a:rPr kumimoji="1" lang="ja-JP" altLang="en-US" sz="2000" b="1" dirty="0" smtClean="0">
                <a:latin typeface="BIZ UDPゴシック" panose="020B0400000000000000" pitchFamily="50" charset="-128"/>
                <a:ea typeface="BIZ UDPゴシック" panose="020B0400000000000000" pitchFamily="50" charset="-128"/>
              </a:rPr>
              <a:t>３　水洗トイレ使用可否判断の</a:t>
            </a:r>
            <a:r>
              <a:rPr kumimoji="1" lang="ja-JP" altLang="en-US" sz="2000" dirty="0" smtClean="0">
                <a:latin typeface="BIZ UDPゴシック" panose="020B0400000000000000" pitchFamily="50" charset="-128"/>
                <a:ea typeface="BIZ UDPゴシック" panose="020B0400000000000000" pitchFamily="50" charset="-128"/>
              </a:rPr>
              <a:t>ポイント</a:t>
            </a:r>
            <a:endParaRPr kumimoji="1" lang="ja-JP" altLang="en-US" sz="2000" b="1" dirty="0">
              <a:latin typeface="BIZ UDPゴシック" panose="020B0400000000000000" pitchFamily="50" charset="-128"/>
              <a:ea typeface="BIZ UDPゴシック" panose="020B0400000000000000" pitchFamily="50" charset="-128"/>
            </a:endParaRPr>
          </a:p>
        </p:txBody>
      </p:sp>
      <p:sp>
        <p:nvSpPr>
          <p:cNvPr id="7" name="サブタイトル 6"/>
          <p:cNvSpPr>
            <a:spLocks noGrp="1"/>
          </p:cNvSpPr>
          <p:nvPr>
            <p:ph type="subTitle" idx="1"/>
          </p:nvPr>
        </p:nvSpPr>
        <p:spPr>
          <a:xfrm>
            <a:off x="368299" y="790574"/>
            <a:ext cx="6118225" cy="8753476"/>
          </a:xfrm>
        </p:spPr>
        <p:txBody>
          <a:bodyPr/>
          <a:lstStyle/>
          <a:p>
            <a:pPr algn="l"/>
            <a:endParaRPr kumimoji="1" lang="en-US" altLang="ja-JP" dirty="0" smtClean="0">
              <a:latin typeface="BIZ UDPゴシック" panose="020B0400000000000000" pitchFamily="50" charset="-128"/>
              <a:ea typeface="BIZ UDPゴシック" panose="020B0400000000000000" pitchFamily="50" charset="-128"/>
            </a:endParaRPr>
          </a:p>
          <a:p>
            <a:pPr algn="l"/>
            <a:r>
              <a:rPr kumimoji="1" lang="ja-JP" altLang="en-US" dirty="0" smtClean="0">
                <a:latin typeface="BIZ UDPゴシック" panose="020B0400000000000000" pitchFamily="50" charset="-128"/>
                <a:ea typeface="BIZ UDPゴシック" panose="020B0400000000000000" pitchFamily="50" charset="-128"/>
              </a:rPr>
              <a:t>　</a:t>
            </a:r>
            <a:endParaRPr kumimoji="1" lang="ja-JP" altLang="en-US" dirty="0">
              <a:latin typeface="BIZ UDPゴシック" panose="020B0400000000000000" pitchFamily="50" charset="-128"/>
              <a:ea typeface="BIZ UDPゴシック" panose="020B0400000000000000" pitchFamily="50" charset="-128"/>
            </a:endParaRPr>
          </a:p>
        </p:txBody>
      </p:sp>
      <p:sp>
        <p:nvSpPr>
          <p:cNvPr id="8" name="正方形/長方形 7"/>
          <p:cNvSpPr/>
          <p:nvPr/>
        </p:nvSpPr>
        <p:spPr>
          <a:xfrm>
            <a:off x="368300" y="1125677"/>
            <a:ext cx="6118224" cy="369332"/>
          </a:xfrm>
          <a:prstGeom prst="rect">
            <a:avLst/>
          </a:prstGeom>
        </p:spPr>
        <p:txBody>
          <a:bodyPr wrap="square">
            <a:spAutoFit/>
          </a:bodyPr>
          <a:lstStyle/>
          <a:p>
            <a:r>
              <a:rPr lang="ja-JP" altLang="en-US" dirty="0" smtClean="0">
                <a:latin typeface="BIZ UDPゴシック" panose="020B0400000000000000" pitchFamily="50" charset="-128"/>
                <a:ea typeface="BIZ UDPゴシック" panose="020B0400000000000000" pitchFamily="50" charset="-128"/>
              </a:rPr>
              <a:t>　</a:t>
            </a:r>
            <a:endParaRPr lang="en-US" altLang="ja-JP" dirty="0">
              <a:latin typeface="BIZ UDPゴシック" panose="020B0400000000000000" pitchFamily="50" charset="-128"/>
              <a:ea typeface="BIZ UDPゴシック" panose="020B0400000000000000" pitchFamily="50" charset="-128"/>
            </a:endParaRPr>
          </a:p>
        </p:txBody>
      </p:sp>
      <p:sp>
        <p:nvSpPr>
          <p:cNvPr id="2" name="正方形/長方形 1"/>
          <p:cNvSpPr/>
          <p:nvPr/>
        </p:nvSpPr>
        <p:spPr>
          <a:xfrm>
            <a:off x="512761" y="919995"/>
            <a:ext cx="5713188" cy="8494633"/>
          </a:xfrm>
          <a:prstGeom prst="rect">
            <a:avLst/>
          </a:prstGeom>
        </p:spPr>
        <p:txBody>
          <a:bodyPr wrap="square">
            <a:spAutoFit/>
          </a:bodyPr>
          <a:lstStyle/>
          <a:p>
            <a:r>
              <a:rPr lang="ja-JP" altLang="en-US" sz="1400" dirty="0" smtClean="0">
                <a:latin typeface="BIZ UDPゴシック" panose="020B0400000000000000" pitchFamily="50" charset="-128"/>
                <a:ea typeface="BIZ UDPゴシック" panose="020B0400000000000000" pitchFamily="50" charset="-128"/>
              </a:rPr>
              <a:t>〇 </a:t>
            </a:r>
            <a:r>
              <a:rPr lang="ja-JP" altLang="ja-JP" sz="1400" dirty="0" smtClean="0">
                <a:latin typeface="BIZ UDPゴシック" panose="020B0400000000000000" pitchFamily="50" charset="-128"/>
                <a:ea typeface="BIZ UDPゴシック" panose="020B0400000000000000" pitchFamily="50" charset="-128"/>
              </a:rPr>
              <a:t>施設内</a:t>
            </a:r>
            <a:r>
              <a:rPr lang="ja-JP" altLang="ja-JP" sz="1400" dirty="0">
                <a:latin typeface="BIZ UDPゴシック" panose="020B0400000000000000" pitchFamily="50" charset="-128"/>
                <a:ea typeface="BIZ UDPゴシック" panose="020B0400000000000000" pitchFamily="50" charset="-128"/>
              </a:rPr>
              <a:t>のトイレの排水管が使用可能か</a:t>
            </a:r>
            <a:r>
              <a:rPr lang="ja-JP" altLang="ja-JP" sz="1400" dirty="0" smtClean="0">
                <a:latin typeface="BIZ UDPゴシック" panose="020B0400000000000000" pitchFamily="50" charset="-128"/>
                <a:ea typeface="BIZ UDPゴシック" panose="020B0400000000000000" pitchFamily="50" charset="-128"/>
              </a:rPr>
              <a:t>どうか</a:t>
            </a:r>
            <a:r>
              <a:rPr lang="ja-JP" altLang="en-US" sz="1400" dirty="0" smtClean="0">
                <a:latin typeface="BIZ UDPゴシック" panose="020B0400000000000000" pitchFamily="50" charset="-128"/>
                <a:ea typeface="BIZ UDPゴシック" panose="020B0400000000000000" pitchFamily="50" charset="-128"/>
              </a:rPr>
              <a:t>を</a:t>
            </a:r>
            <a:r>
              <a:rPr lang="ja-JP" altLang="ja-JP" sz="1400" dirty="0" smtClean="0">
                <a:latin typeface="BIZ UDPゴシック" panose="020B0400000000000000" pitchFamily="50" charset="-128"/>
                <a:ea typeface="BIZ UDPゴシック" panose="020B0400000000000000" pitchFamily="50" charset="-128"/>
              </a:rPr>
              <a:t>早急</a:t>
            </a:r>
            <a:r>
              <a:rPr lang="ja-JP" altLang="ja-JP" sz="1400" dirty="0">
                <a:latin typeface="BIZ UDPゴシック" panose="020B0400000000000000" pitchFamily="50" charset="-128"/>
                <a:ea typeface="BIZ UDPゴシック" panose="020B0400000000000000" pitchFamily="50" charset="-128"/>
              </a:rPr>
              <a:t>に調べる</a:t>
            </a:r>
            <a:r>
              <a:rPr lang="ja-JP" altLang="ja-JP" sz="1400" dirty="0" smtClean="0">
                <a:latin typeface="BIZ UDPゴシック" panose="020B0400000000000000" pitchFamily="50" charset="-128"/>
                <a:ea typeface="BIZ UDPゴシック" panose="020B0400000000000000" pitchFamily="50" charset="-128"/>
              </a:rPr>
              <a:t>。</a:t>
            </a:r>
            <a:endParaRPr lang="en-US" altLang="ja-JP" sz="14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排水ができないまま使用されてしまうと、復旧までに大変な労力を要します。</a:t>
            </a:r>
            <a:endParaRPr lang="en-US" altLang="ja-JP" sz="12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a:t>
            </a:r>
            <a:r>
              <a:rPr lang="ja-JP" altLang="ja-JP" sz="1200" dirty="0" smtClean="0">
                <a:latin typeface="BIZ UDPゴシック" panose="020B0400000000000000" pitchFamily="50" charset="-128"/>
                <a:ea typeface="BIZ UDPゴシック" panose="020B0400000000000000" pitchFamily="50" charset="-128"/>
              </a:rPr>
              <a:t>トイレを</a:t>
            </a:r>
            <a:r>
              <a:rPr lang="ja-JP" altLang="en-US" sz="1200" dirty="0" smtClean="0">
                <a:latin typeface="BIZ UDPゴシック" panose="020B0400000000000000" pitchFamily="50" charset="-128"/>
                <a:ea typeface="BIZ UDPゴシック" panose="020B0400000000000000" pitchFamily="50" charset="-128"/>
              </a:rPr>
              <a:t>即座に</a:t>
            </a:r>
            <a:r>
              <a:rPr lang="ja-JP" altLang="ja-JP" sz="1200" dirty="0" smtClean="0">
                <a:latin typeface="BIZ UDPゴシック" panose="020B0400000000000000" pitchFamily="50" charset="-128"/>
                <a:ea typeface="BIZ UDPゴシック" panose="020B0400000000000000" pitchFamily="50" charset="-128"/>
              </a:rPr>
              <a:t>使用</a:t>
            </a:r>
            <a:r>
              <a:rPr lang="ja-JP" altLang="ja-JP" sz="1200" dirty="0">
                <a:latin typeface="BIZ UDPゴシック" panose="020B0400000000000000" pitchFamily="50" charset="-128"/>
                <a:ea typeface="BIZ UDPゴシック" panose="020B0400000000000000" pitchFamily="50" charset="-128"/>
              </a:rPr>
              <a:t>禁止とし、張り紙をするなどして避難者に</a:t>
            </a:r>
            <a:r>
              <a:rPr lang="ja-JP" altLang="ja-JP" sz="1200" dirty="0" smtClean="0">
                <a:latin typeface="BIZ UDPゴシック" panose="020B0400000000000000" pitchFamily="50" charset="-128"/>
                <a:ea typeface="BIZ UDPゴシック" panose="020B0400000000000000" pitchFamily="50" charset="-128"/>
              </a:rPr>
              <a:t>周知</a:t>
            </a:r>
            <a:r>
              <a:rPr lang="ja-JP" altLang="en-US" sz="1200" dirty="0" smtClean="0">
                <a:latin typeface="BIZ UDPゴシック" panose="020B0400000000000000" pitchFamily="50" charset="-128"/>
                <a:ea typeface="BIZ UDPゴシック" panose="020B0400000000000000" pitchFamily="50" charset="-128"/>
              </a:rPr>
              <a:t>します。</a:t>
            </a:r>
            <a:endParaRPr lang="en-US" altLang="ja-JP" sz="12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備蓄品</a:t>
            </a:r>
            <a:r>
              <a:rPr lang="ja-JP" altLang="en-US" sz="1200" dirty="0">
                <a:latin typeface="BIZ UDPゴシック" panose="020B0400000000000000" pitchFamily="50" charset="-128"/>
                <a:ea typeface="BIZ UDPゴシック" panose="020B0400000000000000" pitchFamily="50" charset="-128"/>
              </a:rPr>
              <a:t>の簡易トイレを</a:t>
            </a:r>
            <a:r>
              <a:rPr kumimoji="1" lang="ja-JP" altLang="en-US" sz="1200" dirty="0">
                <a:latin typeface="BIZ UDPゴシック" panose="020B0400000000000000" pitchFamily="50" charset="-128"/>
                <a:ea typeface="BIZ UDPゴシック" panose="020B0400000000000000" pitchFamily="50" charset="-128"/>
              </a:rPr>
              <a:t>設置する</a:t>
            </a:r>
            <a:r>
              <a:rPr kumimoji="1" lang="ja-JP" altLang="en-US" sz="1200" dirty="0" smtClean="0">
                <a:latin typeface="BIZ UDPゴシック" panose="020B0400000000000000" pitchFamily="50" charset="-128"/>
                <a:ea typeface="BIZ UDPゴシック" panose="020B0400000000000000" pitchFamily="50" charset="-128"/>
              </a:rPr>
              <a:t>ことで使用</a:t>
            </a:r>
            <a:r>
              <a:rPr kumimoji="1" lang="ja-JP" altLang="en-US" sz="1200" dirty="0">
                <a:latin typeface="BIZ UDPゴシック" panose="020B0400000000000000" pitchFamily="50" charset="-128"/>
                <a:ea typeface="BIZ UDPゴシック" panose="020B0400000000000000" pitchFamily="50" charset="-128"/>
              </a:rPr>
              <a:t>可能に</a:t>
            </a:r>
            <a:r>
              <a:rPr kumimoji="1" lang="ja-JP" altLang="en-US" sz="1200" dirty="0" smtClean="0">
                <a:latin typeface="BIZ UDPゴシック" panose="020B0400000000000000" pitchFamily="50" charset="-128"/>
                <a:ea typeface="BIZ UDPゴシック" panose="020B0400000000000000" pitchFamily="50" charset="-128"/>
              </a:rPr>
              <a:t>なるので、準備</a:t>
            </a:r>
            <a:r>
              <a:rPr kumimoji="1" lang="ja-JP" altLang="en-US" sz="1200" dirty="0">
                <a:latin typeface="BIZ UDPゴシック" panose="020B0400000000000000" pitchFamily="50" charset="-128"/>
                <a:ea typeface="BIZ UDPゴシック" panose="020B0400000000000000" pitchFamily="50" charset="-128"/>
              </a:rPr>
              <a:t>が整う</a:t>
            </a:r>
            <a:r>
              <a:rPr kumimoji="1" lang="ja-JP" altLang="en-US" sz="1200" dirty="0" smtClean="0">
                <a:latin typeface="BIZ UDPゴシック" panose="020B0400000000000000" pitchFamily="50" charset="-128"/>
                <a:ea typeface="BIZ UDPゴシック" panose="020B0400000000000000" pitchFamily="50" charset="-128"/>
              </a:rPr>
              <a:t>ま</a:t>
            </a:r>
            <a:r>
              <a:rPr lang="ja-JP" altLang="en-US" sz="1200" dirty="0" smtClean="0">
                <a:latin typeface="BIZ UDPゴシック" panose="020B0400000000000000" pitchFamily="50" charset="-128"/>
                <a:ea typeface="BIZ UDPゴシック" panose="020B0400000000000000" pitchFamily="50" charset="-128"/>
              </a:rPr>
              <a:t>では</a:t>
            </a:r>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封鎖</a:t>
            </a:r>
            <a:r>
              <a:rPr lang="ja-JP" altLang="en-US" sz="1200" dirty="0">
                <a:latin typeface="BIZ UDPゴシック" panose="020B0400000000000000" pitchFamily="50" charset="-128"/>
                <a:ea typeface="BIZ UDPゴシック" panose="020B0400000000000000" pitchFamily="50" charset="-128"/>
              </a:rPr>
              <a:t>しておきましょう。</a:t>
            </a:r>
            <a:endParaRPr kumimoji="1" lang="en-US" altLang="ja-JP" sz="1200" dirty="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ja-JP" sz="1400" dirty="0" smtClean="0">
                <a:latin typeface="BIZ UDPゴシック" panose="020B0400000000000000" pitchFamily="50" charset="-128"/>
                <a:ea typeface="BIZ UDPゴシック" panose="020B0400000000000000" pitchFamily="50" charset="-128"/>
              </a:rPr>
              <a:t>○</a:t>
            </a:r>
            <a:r>
              <a:rPr lang="en-US" altLang="ja-JP" sz="1400" dirty="0" smtClean="0">
                <a:latin typeface="BIZ UDPゴシック" panose="020B0400000000000000" pitchFamily="50" charset="-128"/>
                <a:ea typeface="BIZ UDPゴシック" panose="020B0400000000000000" pitchFamily="50" charset="-128"/>
              </a:rPr>
              <a:t> </a:t>
            </a:r>
            <a:r>
              <a:rPr lang="ja-JP" altLang="ja-JP" sz="1400" dirty="0" smtClean="0">
                <a:latin typeface="BIZ UDPゴシック" panose="020B0400000000000000" pitchFamily="50" charset="-128"/>
                <a:ea typeface="BIZ UDPゴシック" panose="020B0400000000000000" pitchFamily="50" charset="-128"/>
              </a:rPr>
              <a:t>降水量</a:t>
            </a:r>
            <a:r>
              <a:rPr lang="ja-JP" altLang="ja-JP" sz="1400" dirty="0">
                <a:latin typeface="BIZ UDPゴシック" panose="020B0400000000000000" pitchFamily="50" charset="-128"/>
                <a:ea typeface="BIZ UDPゴシック" panose="020B0400000000000000" pitchFamily="50" charset="-128"/>
              </a:rPr>
              <a:t>の増加で下水道が流れにくい</a:t>
            </a:r>
            <a:r>
              <a:rPr lang="ja-JP" altLang="ja-JP" sz="1400" dirty="0" smtClean="0">
                <a:latin typeface="BIZ UDPゴシック" panose="020B0400000000000000" pitchFamily="50" charset="-128"/>
                <a:ea typeface="BIZ UDPゴシック" panose="020B0400000000000000" pitchFamily="50" charset="-128"/>
              </a:rPr>
              <a:t>場合</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en-US" altLang="ja-JP" sz="12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使用</a:t>
            </a:r>
            <a:r>
              <a:rPr lang="ja-JP" altLang="ja-JP" sz="1200" dirty="0">
                <a:latin typeface="BIZ UDPゴシック" panose="020B0400000000000000" pitchFamily="50" charset="-128"/>
                <a:ea typeface="BIZ UDPゴシック" panose="020B0400000000000000" pitchFamily="50" charset="-128"/>
              </a:rPr>
              <a:t>制限や使用禁止として張り紙を行う。</a:t>
            </a:r>
          </a:p>
          <a:p>
            <a:endParaRPr lang="en-US" altLang="ja-JP" sz="1200" dirty="0" smtClean="0">
              <a:latin typeface="BIZ UDPゴシック" panose="020B0400000000000000" pitchFamily="50" charset="-128"/>
              <a:ea typeface="BIZ UDPゴシック" panose="020B0400000000000000" pitchFamily="50" charset="-128"/>
            </a:endParaRPr>
          </a:p>
          <a:p>
            <a:r>
              <a:rPr lang="en-US" altLang="ja-JP" sz="1400" dirty="0">
                <a:latin typeface="BIZ UDPゴシック" panose="020B0400000000000000" pitchFamily="50" charset="-128"/>
                <a:ea typeface="BIZ UDPゴシック" panose="020B0400000000000000" pitchFamily="50" charset="-128"/>
              </a:rPr>
              <a:t> </a:t>
            </a:r>
            <a:endParaRPr lang="ja-JP" altLang="ja-JP" sz="1400" dirty="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感染症</a:t>
            </a:r>
            <a:r>
              <a:rPr lang="ja-JP" altLang="en-US" sz="1400" dirty="0">
                <a:latin typeface="BIZ UDPゴシック" panose="020B0400000000000000" pitchFamily="50" charset="-128"/>
                <a:ea typeface="BIZ UDPゴシック" panose="020B0400000000000000" pitchFamily="50" charset="-128"/>
              </a:rPr>
              <a:t>予防のため</a:t>
            </a:r>
            <a:r>
              <a:rPr lang="ja-JP" altLang="en-US" sz="1400" dirty="0" smtClean="0">
                <a:latin typeface="BIZ UDPゴシック" panose="020B0400000000000000" pitchFamily="50" charset="-128"/>
                <a:ea typeface="BIZ UDPゴシック" panose="020B0400000000000000" pitchFamily="50" charset="-128"/>
              </a:rPr>
              <a:t>、トイレ</a:t>
            </a:r>
            <a:r>
              <a:rPr lang="ja-JP" altLang="en-US" sz="1400" dirty="0">
                <a:latin typeface="BIZ UDPゴシック" panose="020B0400000000000000" pitchFamily="50" charset="-128"/>
                <a:ea typeface="BIZ UDPゴシック" panose="020B0400000000000000" pitchFamily="50" charset="-128"/>
              </a:rPr>
              <a:t>は清潔に保ちます。</a:t>
            </a:r>
            <a:endParaRPr lang="en-US" altLang="ja-JP" sz="1400" dirty="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smtClean="0">
                <a:latin typeface="BIZ UDPゴシック" panose="020B0400000000000000" pitchFamily="50" charset="-128"/>
                <a:ea typeface="BIZ UDPゴシック" panose="020B0400000000000000" pitchFamily="50" charset="-128"/>
              </a:rPr>
              <a:t>　　・　清掃</a:t>
            </a:r>
            <a:r>
              <a:rPr lang="ja-JP" altLang="en-US" sz="1200" dirty="0">
                <a:latin typeface="BIZ UDPゴシック" panose="020B0400000000000000" pitchFamily="50" charset="-128"/>
                <a:ea typeface="BIZ UDPゴシック" panose="020B0400000000000000" pitchFamily="50" charset="-128"/>
              </a:rPr>
              <a:t>を実施し、貼り紙を使って利用者に呼びかけましょう。</a:t>
            </a:r>
            <a:endParaRPr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例：感染症予防のためトイレはキレイに使いましょう</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手洗い場</a:t>
            </a:r>
            <a:r>
              <a:rPr lang="ja-JP" altLang="en-US" sz="1200" dirty="0">
                <a:latin typeface="BIZ UDPゴシック" panose="020B0400000000000000" pitchFamily="50" charset="-128"/>
                <a:ea typeface="BIZ UDPゴシック" panose="020B0400000000000000" pitchFamily="50" charset="-128"/>
              </a:rPr>
              <a:t>の水が使用可能かも確認しましょう。</a:t>
            </a:r>
            <a:endParaRPr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（水</a:t>
            </a:r>
            <a:r>
              <a:rPr lang="ja-JP" altLang="en-US" sz="1200" dirty="0">
                <a:latin typeface="BIZ UDPゴシック" panose="020B0400000000000000" pitchFamily="50" charset="-128"/>
                <a:ea typeface="BIZ UDPゴシック" panose="020B0400000000000000" pitchFamily="50" charset="-128"/>
              </a:rPr>
              <a:t>が出ない場合は、ウェットティッシュや消毒液などで対応しましょう</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a:p>
            <a:r>
              <a:rPr lang="ja-JP" altLang="ja-JP" sz="1400" dirty="0" smtClean="0">
                <a:latin typeface="BIZ UDPゴシック" panose="020B0400000000000000" pitchFamily="50" charset="-128"/>
                <a:ea typeface="BIZ UDPゴシック" panose="020B0400000000000000" pitchFamily="50" charset="-128"/>
              </a:rPr>
              <a:t>○</a:t>
            </a:r>
            <a:r>
              <a:rPr lang="en-US" altLang="ja-JP" sz="1400" dirty="0" smtClean="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トイレ用品を準備します。</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smtClean="0">
                <a:latin typeface="BIZ UDPゴシック" panose="020B0400000000000000" pitchFamily="50" charset="-128"/>
                <a:ea typeface="BIZ UDPゴシック" panose="020B0400000000000000" pitchFamily="50" charset="-128"/>
              </a:rPr>
              <a:t>　　・　</a:t>
            </a:r>
            <a:r>
              <a:rPr lang="ja-JP" altLang="ja-JP" sz="1200" dirty="0" smtClean="0">
                <a:latin typeface="BIZ UDPゴシック" panose="020B0400000000000000" pitchFamily="50" charset="-128"/>
                <a:ea typeface="BIZ UDPゴシック" panose="020B0400000000000000" pitchFamily="50" charset="-128"/>
              </a:rPr>
              <a:t>トイレサンダル</a:t>
            </a:r>
            <a:r>
              <a:rPr lang="ja-JP" altLang="ja-JP" sz="1200" dirty="0">
                <a:latin typeface="BIZ UDPゴシック" panose="020B0400000000000000" pitchFamily="50" charset="-128"/>
                <a:ea typeface="BIZ UDPゴシック" panose="020B0400000000000000" pitchFamily="50" charset="-128"/>
              </a:rPr>
              <a:t>、清掃用具、トイレットペーパー、ペーパータオル</a:t>
            </a:r>
            <a:r>
              <a:rPr lang="ja-JP" altLang="ja-JP" sz="1200" dirty="0" smtClean="0">
                <a:latin typeface="BIZ UDPゴシック" panose="020B0400000000000000" pitchFamily="50" charset="-128"/>
                <a:ea typeface="BIZ UDPゴシック" panose="020B0400000000000000" pitchFamily="50" charset="-128"/>
              </a:rPr>
              <a:t>等</a:t>
            </a:r>
            <a:r>
              <a:rPr lang="ja-JP" altLang="en-US" sz="1200" dirty="0" smtClean="0">
                <a:latin typeface="BIZ UDPゴシック" panose="020B0400000000000000" pitchFamily="50" charset="-128"/>
                <a:ea typeface="BIZ UDPゴシック" panose="020B0400000000000000" pitchFamily="50" charset="-128"/>
              </a:rPr>
              <a:t>を</a:t>
            </a:r>
            <a:r>
              <a:rPr lang="ja-JP" altLang="ja-JP" sz="1200" dirty="0" smtClean="0">
                <a:latin typeface="BIZ UDPゴシック" panose="020B0400000000000000" pitchFamily="50" charset="-128"/>
                <a:ea typeface="BIZ UDPゴシック" panose="020B0400000000000000" pitchFamily="50" charset="-128"/>
              </a:rPr>
              <a:t>確保</a:t>
            </a:r>
            <a:r>
              <a:rPr lang="ja-JP" altLang="en-US" sz="1200" dirty="0" smtClean="0">
                <a:latin typeface="BIZ UDPゴシック" panose="020B0400000000000000" pitchFamily="50" charset="-128"/>
                <a:ea typeface="BIZ UDPゴシック" panose="020B0400000000000000" pitchFamily="50" charset="-128"/>
              </a:rPr>
              <a:t>。</a:t>
            </a:r>
            <a:endParaRPr lang="ja-JP" altLang="ja-JP" sz="1200" dirty="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endParaRPr lang="ja-JP" altLang="ja-JP" sz="1200" dirty="0" smtClean="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〇 トイレテントの設置について</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4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男性用と女性用は離して設置し、男女の表示を行う。</a:t>
            </a:r>
            <a:endParaRPr lang="en-US" altLang="ja-JP" sz="12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テント内にランタン等を設置する。</a:t>
            </a:r>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a:t>
            </a:r>
            <a:endParaRPr lang="en-US" altLang="ja-JP" sz="1400" dirty="0" smtClean="0">
              <a:latin typeface="BIZ UDPゴシック" panose="020B0400000000000000" pitchFamily="50" charset="-128"/>
              <a:ea typeface="BIZ UDPゴシック" panose="020B0400000000000000" pitchFamily="50" charset="-128"/>
            </a:endParaRPr>
          </a:p>
          <a:p>
            <a:endParaRPr lang="en-US" altLang="ja-JP" sz="1200" dirty="0" smtClean="0">
              <a:latin typeface="BIZ UDPゴシック" panose="020B0400000000000000" pitchFamily="50" charset="-128"/>
              <a:ea typeface="BIZ UDPゴシック" panose="020B0400000000000000" pitchFamily="50" charset="-128"/>
            </a:endParaRPr>
          </a:p>
          <a:p>
            <a:r>
              <a:rPr lang="ja-JP" altLang="ja-JP"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屋外</a:t>
            </a:r>
            <a:r>
              <a:rPr lang="ja-JP" altLang="ja-JP" sz="1200" dirty="0">
                <a:latin typeface="BIZ UDPゴシック" panose="020B0400000000000000" pitchFamily="50" charset="-128"/>
                <a:ea typeface="BIZ UDPゴシック" panose="020B0400000000000000" pitchFamily="50" charset="-128"/>
              </a:rPr>
              <a:t>で照明設備を確保する必要がある場合もある。</a:t>
            </a:r>
          </a:p>
          <a:p>
            <a:endParaRPr lang="en-US" altLang="ja-JP" sz="1200" dirty="0" smtClean="0">
              <a:latin typeface="BIZ UDPゴシック" panose="020B0400000000000000" pitchFamily="50" charset="-128"/>
              <a:ea typeface="BIZ UDPゴシック" panose="020B0400000000000000" pitchFamily="50" charset="-128"/>
            </a:endParaRPr>
          </a:p>
          <a:p>
            <a:r>
              <a:rPr lang="ja-JP" altLang="ja-JP"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手指</a:t>
            </a:r>
            <a:r>
              <a:rPr lang="ja-JP" altLang="ja-JP" sz="1200" dirty="0">
                <a:latin typeface="BIZ UDPゴシック" panose="020B0400000000000000" pitchFamily="50" charset="-128"/>
                <a:ea typeface="BIZ UDPゴシック" panose="020B0400000000000000" pitchFamily="50" charset="-128"/>
              </a:rPr>
              <a:t>衛生</a:t>
            </a:r>
            <a:r>
              <a:rPr lang="ja-JP" altLang="ja-JP" sz="1200" dirty="0" smtClean="0">
                <a:latin typeface="BIZ UDPゴシック" panose="020B0400000000000000" pitchFamily="50" charset="-128"/>
                <a:ea typeface="BIZ UDPゴシック" panose="020B0400000000000000" pitchFamily="50" charset="-128"/>
              </a:rPr>
              <a:t>（手洗</a:t>
            </a:r>
            <a:r>
              <a:rPr lang="ja-JP" altLang="ja-JP" sz="1200" dirty="0">
                <a:latin typeface="BIZ UDPゴシック" panose="020B0400000000000000" pitchFamily="50" charset="-128"/>
                <a:ea typeface="BIZ UDPゴシック" panose="020B0400000000000000" pitchFamily="50" charset="-128"/>
              </a:rPr>
              <a:t>または手指消毒等）を行うスペースをトイレ近辺に確保する。</a:t>
            </a:r>
          </a:p>
          <a:p>
            <a:endParaRPr lang="en-US" altLang="ja-JP" sz="1200" dirty="0" smtClean="0">
              <a:latin typeface="BIZ UDPゴシック" panose="020B0400000000000000" pitchFamily="50" charset="-128"/>
              <a:ea typeface="BIZ UDPゴシック" panose="020B0400000000000000" pitchFamily="50" charset="-128"/>
            </a:endParaRPr>
          </a:p>
          <a:p>
            <a:r>
              <a:rPr lang="ja-JP" altLang="ja-JP" sz="1200" dirty="0">
                <a:latin typeface="BIZ UDPゴシック" panose="020B0400000000000000" pitchFamily="50" charset="-128"/>
                <a:ea typeface="BIZ UDPゴシック" panose="020B0400000000000000" pitchFamily="50" charset="-128"/>
              </a:rPr>
              <a:t>　　</a:t>
            </a:r>
            <a:endParaRPr lang="en-US" altLang="ja-JP" sz="1200" dirty="0">
              <a:latin typeface="BIZ UDPゴシック" panose="020B0400000000000000" pitchFamily="50" charset="-128"/>
              <a:ea typeface="BIZ UDPゴシック" panose="020B0400000000000000" pitchFamily="50" charset="-128"/>
            </a:endParaRPr>
          </a:p>
          <a:p>
            <a:r>
              <a:rPr lang="ja-JP" altLang="ja-JP" sz="1400" dirty="0">
                <a:latin typeface="BIZ UDPゴシック" panose="020B0400000000000000" pitchFamily="50" charset="-128"/>
                <a:ea typeface="BIZ UDPゴシック" panose="020B0400000000000000" pitchFamily="50" charset="-128"/>
              </a:rPr>
              <a:t>○</a:t>
            </a:r>
            <a:r>
              <a:rPr lang="en-US" altLang="ja-JP"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点検結果をリーダーに報告する。</a:t>
            </a:r>
            <a:endParaRPr lang="en-US" altLang="ja-JP" sz="1400" dirty="0" smtClean="0">
              <a:latin typeface="BIZ UDPゴシック" panose="020B0400000000000000" pitchFamily="50" charset="-128"/>
              <a:ea typeface="BIZ UDPゴシック" panose="020B0400000000000000" pitchFamily="50" charset="-128"/>
            </a:endParaRPr>
          </a:p>
          <a:p>
            <a:r>
              <a:rPr lang="ja-JP" altLang="en-US" sz="1200" dirty="0" smtClean="0">
                <a:latin typeface="BIZ UDPゴシック" panose="020B0400000000000000" pitchFamily="50" charset="-128"/>
                <a:ea typeface="BIZ UDPゴシック" panose="020B0400000000000000" pitchFamily="50" charset="-128"/>
              </a:rPr>
              <a:t>　・　</a:t>
            </a:r>
            <a:r>
              <a:rPr lang="ja-JP" altLang="ja-JP" sz="1200" dirty="0" smtClean="0">
                <a:latin typeface="BIZ UDPゴシック" panose="020B0400000000000000" pitchFamily="50" charset="-128"/>
                <a:ea typeface="BIZ UDPゴシック" panose="020B0400000000000000" pitchFamily="50" charset="-128"/>
              </a:rPr>
              <a:t>既設</a:t>
            </a:r>
            <a:r>
              <a:rPr lang="ja-JP" altLang="ja-JP" sz="1200" dirty="0">
                <a:latin typeface="BIZ UDPゴシック" panose="020B0400000000000000" pitchFamily="50" charset="-128"/>
                <a:ea typeface="BIZ UDPゴシック" panose="020B0400000000000000" pitchFamily="50" charset="-128"/>
              </a:rPr>
              <a:t>トイレが使用</a:t>
            </a:r>
            <a:r>
              <a:rPr lang="ja-JP" altLang="en-US" sz="1200" dirty="0">
                <a:latin typeface="BIZ UDPゴシック" panose="020B0400000000000000" pitchFamily="50" charset="-128"/>
                <a:ea typeface="BIZ UDPゴシック" panose="020B0400000000000000" pitchFamily="50" charset="-128"/>
              </a:rPr>
              <a:t>不可の</a:t>
            </a:r>
            <a:r>
              <a:rPr lang="ja-JP" altLang="ja-JP" sz="1200" dirty="0">
                <a:latin typeface="BIZ UDPゴシック" panose="020B0400000000000000" pitchFamily="50" charset="-128"/>
                <a:ea typeface="BIZ UDPゴシック" panose="020B0400000000000000" pitchFamily="50" charset="-128"/>
              </a:rPr>
              <a:t>場合、速やか</a:t>
            </a:r>
            <a:r>
              <a:rPr lang="ja-JP" altLang="ja-JP" sz="1200" dirty="0" smtClean="0">
                <a:latin typeface="BIZ UDPゴシック" panose="020B0400000000000000" pitchFamily="50" charset="-128"/>
                <a:ea typeface="BIZ UDPゴシック" panose="020B0400000000000000" pitchFamily="50" charset="-128"/>
              </a:rPr>
              <a:t>に</a:t>
            </a:r>
            <a:r>
              <a:rPr lang="ja-JP" altLang="en-US" sz="1200" dirty="0" smtClean="0">
                <a:latin typeface="BIZ UDPゴシック" panose="020B0400000000000000" pitchFamily="50" charset="-128"/>
                <a:ea typeface="BIZ UDPゴシック" panose="020B0400000000000000" pitchFamily="50" charset="-128"/>
              </a:rPr>
              <a:t>リーダ－</a:t>
            </a:r>
            <a:r>
              <a:rPr lang="ja-JP" altLang="en-US" sz="1200" dirty="0" smtClean="0">
                <a:latin typeface="BIZ UDPゴシック" panose="020B0400000000000000" pitchFamily="50" charset="-128"/>
                <a:ea typeface="BIZ UDPゴシック" panose="020B0400000000000000" pitchFamily="50" charset="-128"/>
              </a:rPr>
              <a:t>に報告し、リーダーより</a:t>
            </a:r>
            <a:r>
              <a:rPr lang="ja-JP" altLang="ja-JP" sz="1200" dirty="0" smtClean="0">
                <a:latin typeface="BIZ UDPゴシック" panose="020B0400000000000000" pitchFamily="50" charset="-128"/>
                <a:ea typeface="BIZ UDPゴシック" panose="020B0400000000000000" pitchFamily="50" charset="-128"/>
              </a:rPr>
              <a:t>市</a:t>
            </a:r>
            <a:r>
              <a:rPr lang="ja-JP" altLang="en-US" sz="1200" dirty="0" smtClean="0">
                <a:latin typeface="BIZ UDPゴシック" panose="020B0400000000000000" pitchFamily="50" charset="-128"/>
                <a:ea typeface="BIZ UDPゴシック" panose="020B0400000000000000" pitchFamily="50" charset="-128"/>
              </a:rPr>
              <a:t>の　</a:t>
            </a:r>
            <a:endParaRPr lang="en-US" altLang="ja-JP" sz="1200" dirty="0" smtClean="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災害</a:t>
            </a:r>
            <a:r>
              <a:rPr lang="ja-JP" altLang="ja-JP" sz="1200" dirty="0">
                <a:latin typeface="BIZ UDPゴシック" panose="020B0400000000000000" pitchFamily="50" charset="-128"/>
                <a:ea typeface="BIZ UDPゴシック" panose="020B0400000000000000" pitchFamily="50" charset="-128"/>
              </a:rPr>
              <a:t>対策本部に連絡する。</a:t>
            </a:r>
            <a:endParaRPr lang="en-US" altLang="ja-JP" sz="1200" dirty="0">
              <a:latin typeface="BIZ UDPゴシック" panose="020B0400000000000000" pitchFamily="50" charset="-128"/>
              <a:ea typeface="BIZ UDPゴシック" panose="020B0400000000000000" pitchFamily="50" charset="-128"/>
            </a:endParaRPr>
          </a:p>
          <a:p>
            <a:endParaRPr lang="en-US" altLang="ja-JP" sz="12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039244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a:bodyPr>
          <a:lstStyle/>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防災倉庫、避難所用品置場等の機材・物資を確認する。</a:t>
            </a:r>
            <a:endParaRPr kumimoji="1"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避難所開設に必要な機材や物資の所在や数量を確認します。</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うら面に、防災倉庫等の機材・物資の一覧があります</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機材・物資の搬送に移る前に、確認結果をリーダーに報告する。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まず、避難所開設に必要な機材・物資を、準備・搬送する。</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a:t>
            </a:r>
            <a:r>
              <a:rPr lang="ja-JP" altLang="en-US" sz="1200" dirty="0">
                <a:latin typeface="BIZ UDPゴシック" panose="020B0400000000000000" pitchFamily="50" charset="-128"/>
                <a:ea typeface="BIZ UDPゴシック" panose="020B0400000000000000" pitchFamily="50" charset="-128"/>
              </a:rPr>
              <a:t>　機材や物資を搬送する場合は、多くの協力者を募る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〇 早期に準備・搬送する物品</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区画割に必要な、ブルーシート、ガムテープ、養生テープ等</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下足入れに使用できるゴミ袋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規制に必要な、立ち入り禁止テープ、トラロープ、トラメガ等</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救護資機材、救護用品</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被災状況に応じて必要な機材・物資を、準備・搬送する。</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〇 夜間や停電時　</a:t>
            </a:r>
            <a:r>
              <a:rPr lang="ja-JP" altLang="en-US" sz="1200" dirty="0" smtClean="0">
                <a:latin typeface="BIZ UDPゴシック" panose="020B0400000000000000" pitchFamily="50" charset="-128"/>
                <a:ea typeface="BIZ UDPゴシック" panose="020B0400000000000000" pitchFamily="50" charset="-128"/>
              </a:rPr>
              <a:t>（懐中電灯、ランタン、発電機、投光器</a:t>
            </a:r>
            <a:r>
              <a:rPr lang="ja-JP" altLang="en-US" sz="1200" dirty="0">
                <a:latin typeface="BIZ UDPゴシック" panose="020B0400000000000000" pitchFamily="50" charset="-128"/>
                <a:ea typeface="BIZ UDPゴシック" panose="020B0400000000000000" pitchFamily="50" charset="-128"/>
              </a:rPr>
              <a:t>、</a:t>
            </a:r>
            <a:r>
              <a:rPr lang="ja-JP" altLang="en-US" sz="1200" dirty="0" smtClean="0">
                <a:latin typeface="BIZ UDPゴシック" panose="020B0400000000000000" pitchFamily="50" charset="-128"/>
                <a:ea typeface="BIZ UDPゴシック" panose="020B0400000000000000" pitchFamily="50" charset="-128"/>
              </a:rPr>
              <a:t>電気ドラム等）</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〇 寒いとき、雨天時　</a:t>
            </a:r>
            <a:r>
              <a:rPr lang="ja-JP" altLang="en-US" sz="1200" dirty="0" smtClean="0">
                <a:latin typeface="BIZ UDPゴシック" panose="020B0400000000000000" pitchFamily="50" charset="-128"/>
                <a:ea typeface="BIZ UDPゴシック" panose="020B0400000000000000" pitchFamily="50" charset="-128"/>
              </a:rPr>
              <a:t>（毛布、サバイバルシート・タオル等）</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〇 下水が流れない、水が出ない、トイレ不足の場合　</a:t>
            </a:r>
            <a:endParaRPr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（簡易トイレ、ポータブルトイレ、便袋、処理剤、廃棄袋、トイレテント、トイレットペーパー等）</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kumimoji="1" lang="ja-JP" altLang="en-US" sz="1200" dirty="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③</a:t>
            </a:r>
            <a:endParaRPr kumimoji="1" lang="ja-JP" altLang="en-US" dirty="0"/>
          </a:p>
        </p:txBody>
      </p:sp>
      <p:sp>
        <p:nvSpPr>
          <p:cNvPr id="5"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機 材 、物 資 の 確 認</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1694838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1488" y="184506"/>
            <a:ext cx="5915025" cy="872770"/>
          </a:xfrm>
        </p:spPr>
        <p:txBody>
          <a:bodyPr>
            <a:normAutofit/>
          </a:bodyPr>
          <a:lstStyle/>
          <a:p>
            <a:pPr algn="ctr"/>
            <a:r>
              <a:rPr kumimoji="1" lang="ja-JP" altLang="en-US" sz="2800" dirty="0" smtClean="0">
                <a:latin typeface="BIZ UDPゴシック" panose="020B0400000000000000" pitchFamily="50" charset="-128"/>
                <a:ea typeface="BIZ UDPゴシック" panose="020B0400000000000000" pitchFamily="50" charset="-128"/>
              </a:rPr>
              <a:t>機　材　・　物　資　　一　覧</a:t>
            </a:r>
            <a:r>
              <a:rPr kumimoji="1" lang="ja-JP" altLang="en-US" sz="800" dirty="0" smtClean="0">
                <a:latin typeface="BIZ UDPゴシック" panose="020B0400000000000000" pitchFamily="50" charset="-128"/>
                <a:ea typeface="BIZ UDPゴシック" panose="020B0400000000000000" pitchFamily="50" charset="-128"/>
              </a:rPr>
              <a:t>　　　　　　　　　　　　　　　　　　　　　　　　</a:t>
            </a:r>
            <a:r>
              <a:rPr kumimoji="1" lang="en-US" altLang="ja-JP" sz="800" dirty="0" smtClean="0">
                <a:latin typeface="BIZ UDPゴシック" panose="020B0400000000000000" pitchFamily="50" charset="-128"/>
                <a:ea typeface="BIZ UDPゴシック" panose="020B0400000000000000" pitchFamily="50" charset="-128"/>
              </a:rPr>
              <a:t/>
            </a:r>
            <a:br>
              <a:rPr kumimoji="1" lang="en-US" altLang="ja-JP" sz="800" dirty="0" smtClean="0">
                <a:latin typeface="BIZ UDPゴシック" panose="020B0400000000000000" pitchFamily="50" charset="-128"/>
                <a:ea typeface="BIZ UDPゴシック" panose="020B0400000000000000" pitchFamily="50" charset="-128"/>
              </a:rPr>
            </a:br>
            <a:r>
              <a:rPr kumimoji="1" lang="en-US" altLang="ja-JP" sz="800" dirty="0" smtClean="0">
                <a:latin typeface="BIZ UDPゴシック" panose="020B0400000000000000" pitchFamily="50" charset="-128"/>
                <a:ea typeface="BIZ UDPゴシック" panose="020B0400000000000000" pitchFamily="50" charset="-128"/>
              </a:rPr>
              <a:t/>
            </a:r>
            <a:br>
              <a:rPr kumimoji="1" lang="en-US" altLang="ja-JP" sz="800" dirty="0" smtClean="0">
                <a:latin typeface="BIZ UDPゴシック" panose="020B0400000000000000" pitchFamily="50" charset="-128"/>
                <a:ea typeface="BIZ UDPゴシック" panose="020B0400000000000000" pitchFamily="50" charset="-128"/>
              </a:rPr>
            </a:br>
            <a:r>
              <a:rPr lang="en-US" altLang="ja-JP" sz="1600" dirty="0" smtClean="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避難所にある防災機材・防災物品を記入しておきましょう。</a:t>
            </a:r>
            <a:endParaRPr kumimoji="1" lang="ja-JP" altLang="en-US" sz="1600" dirty="0">
              <a:latin typeface="BIZ UDPゴシック" panose="020B0400000000000000" pitchFamily="50" charset="-128"/>
              <a:ea typeface="BIZ UDPゴシック" panose="020B0400000000000000" pitchFamily="50" charset="-128"/>
            </a:endParaRPr>
          </a:p>
        </p:txBody>
      </p:sp>
      <p:graphicFrame>
        <p:nvGraphicFramePr>
          <p:cNvPr id="16" name="コンテンツ プレースホルダー 15"/>
          <p:cNvGraphicFramePr>
            <a:graphicFrameLocks noGrp="1"/>
          </p:cNvGraphicFramePr>
          <p:nvPr>
            <p:ph sz="half" idx="1"/>
            <p:extLst>
              <p:ext uri="{D42A27DB-BD31-4B8C-83A1-F6EECF244321}">
                <p14:modId xmlns:p14="http://schemas.microsoft.com/office/powerpoint/2010/main" val="2705214301"/>
              </p:ext>
            </p:extLst>
          </p:nvPr>
        </p:nvGraphicFramePr>
        <p:xfrm>
          <a:off x="368298" y="1161615"/>
          <a:ext cx="6018214" cy="8330721"/>
        </p:xfrm>
        <a:graphic>
          <a:graphicData uri="http://schemas.openxmlformats.org/drawingml/2006/table">
            <a:tbl>
              <a:tblPr/>
              <a:tblGrid>
                <a:gridCol w="2378754">
                  <a:extLst>
                    <a:ext uri="{9D8B030D-6E8A-4147-A177-3AD203B41FA5}">
                      <a16:colId xmlns:a16="http://schemas.microsoft.com/office/drawing/2014/main" val="825679186"/>
                    </a:ext>
                  </a:extLst>
                </a:gridCol>
                <a:gridCol w="2378754">
                  <a:extLst>
                    <a:ext uri="{9D8B030D-6E8A-4147-A177-3AD203B41FA5}">
                      <a16:colId xmlns:a16="http://schemas.microsoft.com/office/drawing/2014/main" val="1595603538"/>
                    </a:ext>
                  </a:extLst>
                </a:gridCol>
                <a:gridCol w="1260706">
                  <a:extLst>
                    <a:ext uri="{9D8B030D-6E8A-4147-A177-3AD203B41FA5}">
                      <a16:colId xmlns:a16="http://schemas.microsoft.com/office/drawing/2014/main" val="111745542"/>
                    </a:ext>
                  </a:extLst>
                </a:gridCol>
              </a:tblGrid>
              <a:tr h="396701">
                <a:tc>
                  <a:txBody>
                    <a:bodyPr/>
                    <a:lstStyle/>
                    <a:p>
                      <a:pPr algn="ctr" fontAlgn="ctr"/>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機材名・物品名</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置き場所</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BIZ UDPゴシック" panose="020B0400000000000000" pitchFamily="50" charset="-128"/>
                          <a:ea typeface="BIZ UDPゴシック" panose="020B0400000000000000" pitchFamily="50" charset="-128"/>
                        </a:rPr>
                        <a:t>数量</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5279587"/>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649007"/>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0132689"/>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8232174"/>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1100687"/>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08970"/>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86509271"/>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9974764"/>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5032944"/>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7275823"/>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613940"/>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5248067"/>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61729688"/>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88038"/>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6920373"/>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5431436"/>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8099740"/>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5411371"/>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6642368"/>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1542472"/>
                  </a:ext>
                </a:extLst>
              </a:tr>
              <a:tr h="396701">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6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4826" marR="4826" marT="482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4756576"/>
                  </a:ext>
                </a:extLst>
              </a:tr>
            </a:tbl>
          </a:graphicData>
        </a:graphic>
      </p:graphicFrame>
    </p:spTree>
    <p:extLst>
      <p:ext uri="{BB962C8B-B14F-4D97-AF65-F5344CB8AC3E}">
        <p14:creationId xmlns:p14="http://schemas.microsoft.com/office/powerpoint/2010/main" val="76986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fontScale="92500" lnSpcReduction="10000"/>
          </a:bodyPr>
          <a:lstStyle/>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この任務は、各室内の安全確認をしながら、立入禁止部分や部屋割り等、</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張り紙やテープ類を使用して表示を行う任務です。</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3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自身の安全確保と、作業の効率化のため複数名（２名以上）で実施すること。</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まず、表示に必要な物品（紙、マジック、養生テープ、立入禁止テープ等）を</a:t>
            </a: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用意してください。</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ja-JP" sz="1600" dirty="0" smtClean="0">
                <a:latin typeface="BIZ UDPゴシック" panose="020B0400000000000000" pitchFamily="50" charset="-128"/>
                <a:ea typeface="BIZ UDPゴシック" panose="020B0400000000000000" pitchFamily="50" charset="-128"/>
              </a:rPr>
              <a:t>避難所</a:t>
            </a:r>
            <a:r>
              <a:rPr lang="ja-JP" altLang="ja-JP" sz="1600" dirty="0">
                <a:latin typeface="BIZ UDPゴシック" panose="020B0400000000000000" pitchFamily="50" charset="-128"/>
                <a:ea typeface="BIZ UDPゴシック" panose="020B0400000000000000" pitchFamily="50" charset="-128"/>
              </a:rPr>
              <a:t>の利用範囲を確認し、室名・注意事項等の張り紙をする</a:t>
            </a:r>
            <a:r>
              <a:rPr lang="ja-JP" altLang="ja-JP" sz="1600" dirty="0" smtClean="0">
                <a:latin typeface="BIZ UDPゴシック" panose="020B0400000000000000" pitchFamily="50" charset="-128"/>
                <a:ea typeface="BIZ UDPゴシック" panose="020B0400000000000000" pitchFamily="50" charset="-128"/>
              </a:rPr>
              <a:t>。</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避難所のレイアウトについては、</a:t>
            </a:r>
            <a:r>
              <a:rPr lang="ja-JP" altLang="en-US" sz="1200" dirty="0">
                <a:latin typeface="BIZ UDPゴシック" panose="020B0400000000000000" pitchFamily="50" charset="-128"/>
                <a:ea typeface="BIZ UDPゴシック" panose="020B0400000000000000" pitchFamily="50" charset="-128"/>
              </a:rPr>
              <a:t>裏面</a:t>
            </a:r>
            <a:r>
              <a:rPr lang="ja-JP" altLang="en-US" sz="1200" dirty="0" smtClean="0">
                <a:latin typeface="BIZ UDPゴシック" panose="020B0400000000000000" pitchFamily="50" charset="-128"/>
                <a:ea typeface="BIZ UDPゴシック" panose="020B0400000000000000" pitchFamily="50" charset="-128"/>
              </a:rPr>
              <a:t>を</a:t>
            </a:r>
            <a:r>
              <a:rPr lang="ja-JP" altLang="en-US" sz="1200" dirty="0">
                <a:latin typeface="BIZ UDPゴシック" panose="020B0400000000000000" pitchFamily="50" charset="-128"/>
                <a:ea typeface="BIZ UDPゴシック" panose="020B0400000000000000" pitchFamily="50" charset="-128"/>
              </a:rPr>
              <a:t>参照</a:t>
            </a:r>
            <a:r>
              <a:rPr lang="ja-JP" altLang="en-US" sz="1200" dirty="0" smtClean="0">
                <a:latin typeface="BIZ UDPゴシック" panose="020B0400000000000000" pitchFamily="50" charset="-128"/>
                <a:ea typeface="BIZ UDPゴシック" panose="020B0400000000000000" pitchFamily="50" charset="-128"/>
              </a:rPr>
              <a:t>してください</a:t>
            </a:r>
            <a:r>
              <a:rPr lang="ja-JP" altLang="en-US" sz="1200" dirty="0">
                <a:latin typeface="BIZ UDPゴシック" panose="020B0400000000000000" pitchFamily="50" charset="-128"/>
                <a:ea typeface="BIZ UDPゴシック" panose="020B0400000000000000" pitchFamily="50" charset="-128"/>
              </a:rPr>
              <a:t>。</a:t>
            </a: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ja-JP" sz="1600" dirty="0" smtClean="0">
                <a:latin typeface="BIZ UDPゴシック" panose="020B0400000000000000" pitchFamily="50" charset="-128"/>
                <a:ea typeface="BIZ UDPゴシック" panose="020B0400000000000000" pitchFamily="50" charset="-128"/>
              </a:rPr>
              <a:t>使用禁止範囲には「使用禁止」の張り紙やロープ等を張る。</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3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張り紙、立入禁止テープ、トラロープ等を利用して表示します。</a:t>
            </a: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lang="ja-JP"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ja-JP" sz="1600" dirty="0" smtClean="0">
                <a:latin typeface="BIZ UDPゴシック" panose="020B0400000000000000" pitchFamily="50" charset="-128"/>
                <a:ea typeface="BIZ UDPゴシック" panose="020B0400000000000000" pitchFamily="50" charset="-128"/>
              </a:rPr>
              <a:t>利用</a:t>
            </a:r>
            <a:r>
              <a:rPr lang="ja-JP" altLang="ja-JP" sz="1600" dirty="0">
                <a:latin typeface="BIZ UDPゴシック" panose="020B0400000000000000" pitchFamily="50" charset="-128"/>
                <a:ea typeface="BIZ UDPゴシック" panose="020B0400000000000000" pitchFamily="50" charset="-128"/>
              </a:rPr>
              <a:t>室内の安全性の確認を行う</a:t>
            </a:r>
            <a:r>
              <a:rPr lang="ja-JP" altLang="ja-JP" sz="1600" dirty="0" smtClean="0">
                <a:latin typeface="BIZ UDPゴシック" panose="020B0400000000000000" pitchFamily="50" charset="-128"/>
                <a:ea typeface="BIZ UDPゴシック" panose="020B0400000000000000" pitchFamily="50" charset="-128"/>
              </a:rPr>
              <a:t>。</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en-US" altLang="ja-JP" sz="12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机</a:t>
            </a:r>
            <a:r>
              <a:rPr lang="ja-JP" altLang="ja-JP" sz="1200" dirty="0">
                <a:latin typeface="BIZ UDPゴシック" panose="020B0400000000000000" pitchFamily="50" charset="-128"/>
                <a:ea typeface="BIZ UDPゴシック" panose="020B0400000000000000" pitchFamily="50" charset="-128"/>
              </a:rPr>
              <a:t>、いす等の片付けや破損物等の有無の確認を</a:t>
            </a:r>
            <a:r>
              <a:rPr lang="ja-JP" altLang="ja-JP" sz="1200" dirty="0" smtClean="0">
                <a:latin typeface="BIZ UDPゴシック" panose="020B0400000000000000" pitchFamily="50" charset="-128"/>
                <a:ea typeface="BIZ UDPゴシック" panose="020B0400000000000000" pitchFamily="50" charset="-128"/>
              </a:rPr>
              <a:t>行</a:t>
            </a:r>
            <a:r>
              <a:rPr lang="ja-JP" altLang="en-US" sz="1200" dirty="0" smtClean="0">
                <a:latin typeface="BIZ UDPゴシック" panose="020B0400000000000000" pitchFamily="50" charset="-128"/>
                <a:ea typeface="BIZ UDPゴシック" panose="020B0400000000000000" pitchFamily="50" charset="-128"/>
              </a:rPr>
              <a:t>ってください。</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ja-JP"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ja-JP" sz="1600" dirty="0" smtClean="0">
                <a:latin typeface="BIZ UDPゴシック" panose="020B0400000000000000" pitchFamily="50" charset="-128"/>
                <a:ea typeface="BIZ UDPゴシック" panose="020B0400000000000000" pitchFamily="50" charset="-128"/>
              </a:rPr>
              <a:t>下履き</a:t>
            </a:r>
            <a:r>
              <a:rPr lang="ja-JP" altLang="ja-JP" sz="1600" dirty="0">
                <a:latin typeface="BIZ UDPゴシック" panose="020B0400000000000000" pitchFamily="50" charset="-128"/>
                <a:ea typeface="BIZ UDPゴシック" panose="020B0400000000000000" pitchFamily="50" charset="-128"/>
              </a:rPr>
              <a:t>と上履きの境を明確化する</a:t>
            </a:r>
            <a:r>
              <a:rPr lang="ja-JP" altLang="ja-JP" sz="1600" dirty="0" smtClean="0">
                <a:latin typeface="BIZ UDPゴシック" panose="020B0400000000000000" pitchFamily="50" charset="-128"/>
                <a:ea typeface="BIZ UDPゴシック" panose="020B0400000000000000" pitchFamily="50" charset="-128"/>
              </a:rPr>
              <a:t>。</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避難所内は土足禁止とします。</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ブルーシートやダンボール、張り紙、養生テープ等を使用し、土足との境界を明示してください。</a:t>
            </a:r>
            <a:endParaRPr lang="en-US" altLang="ja-JP" sz="1200" dirty="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ここまでの確認と作業について、随時リーダーに報告してください。</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居住スペースの通路を確保し、養生テープ等で明示してください。</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一度確保され</a:t>
            </a:r>
            <a:r>
              <a:rPr lang="ja-JP" altLang="en-US" sz="1200" dirty="0">
                <a:latin typeface="BIZ UDPゴシック" panose="020B0400000000000000" pitchFamily="50" charset="-128"/>
                <a:ea typeface="BIZ UDPゴシック" panose="020B0400000000000000" pitchFamily="50" charset="-128"/>
              </a:rPr>
              <a:t>た</a:t>
            </a:r>
            <a:r>
              <a:rPr lang="ja-JP" altLang="en-US" sz="1200" dirty="0" smtClean="0">
                <a:latin typeface="BIZ UDPゴシック" panose="020B0400000000000000" pitchFamily="50" charset="-128"/>
                <a:ea typeface="BIZ UDPゴシック" panose="020B0400000000000000" pitchFamily="50" charset="-128"/>
              </a:rPr>
              <a:t>場所を空けてもらうことは難しいため、通路は初めに確保しておきます。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smtClean="0">
              <a:latin typeface="BIZ UDPゴシック" panose="020B0400000000000000" pitchFamily="50" charset="-128"/>
              <a:ea typeface="BIZ UDPゴシック" panose="020B0400000000000000" pitchFamily="50" charset="-128"/>
            </a:endParaRPr>
          </a:p>
          <a:p>
            <a:pPr marL="0" indent="0">
              <a:buNone/>
            </a:pPr>
            <a:endParaRPr kumimoji="1" lang="ja-JP" altLang="en-US" sz="1600" dirty="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④</a:t>
            </a:r>
            <a:endParaRPr kumimoji="1" lang="ja-JP" altLang="en-US" dirty="0"/>
          </a:p>
        </p:txBody>
      </p:sp>
      <p:sp>
        <p:nvSpPr>
          <p:cNvPr id="5"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利 用 室 内 の 確 認</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4389464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9545" y="250726"/>
            <a:ext cx="5915025" cy="706309"/>
          </a:xfrm>
        </p:spPr>
        <p:txBody>
          <a:bodyPr>
            <a:normAutofit/>
          </a:bodyPr>
          <a:lstStyle/>
          <a:p>
            <a:pPr algn="ctr"/>
            <a:r>
              <a:rPr kumimoji="1" lang="ja-JP" altLang="en-US" sz="2400" dirty="0" smtClean="0">
                <a:latin typeface="BIZ UDPゴシック" panose="020B0400000000000000" pitchFamily="50" charset="-128"/>
                <a:ea typeface="BIZ UDPゴシック" panose="020B0400000000000000" pitchFamily="50" charset="-128"/>
              </a:rPr>
              <a:t>避難所のレイアウト（参考）</a:t>
            </a:r>
            <a:endParaRPr kumimoji="1" lang="ja-JP" altLang="en-US" sz="2400" dirty="0">
              <a:latin typeface="BIZ UDPゴシック" panose="020B0400000000000000" pitchFamily="50" charset="-128"/>
              <a:ea typeface="BIZ UDPゴシック" panose="020B0400000000000000" pitchFamily="50" charset="-128"/>
            </a:endParaRPr>
          </a:p>
        </p:txBody>
      </p:sp>
      <p:sp>
        <p:nvSpPr>
          <p:cNvPr id="4" name="正方形/長方形 3"/>
          <p:cNvSpPr/>
          <p:nvPr/>
        </p:nvSpPr>
        <p:spPr>
          <a:xfrm>
            <a:off x="368300" y="1316107"/>
            <a:ext cx="6076270" cy="7273786"/>
          </a:xfrm>
          <a:prstGeom prst="rect">
            <a:avLst/>
          </a:prstGeom>
        </p:spPr>
        <p:txBody>
          <a:bodyPr wrap="square">
            <a:spAutoFit/>
          </a:bodyPr>
          <a:lstStyle/>
          <a:p>
            <a:pPr indent="139700" algn="just">
              <a:lnSpc>
                <a:spcPts val="1400"/>
              </a:lnSpc>
              <a:spcAft>
                <a:spcPts val="0"/>
              </a:spcAft>
            </a:pPr>
            <a:r>
              <a:rPr lang="ja-JP" altLang="en-US" sz="1200" kern="100" dirty="0" smtClean="0">
                <a:solidFill>
                  <a:srgbClr val="000000"/>
                </a:solidFill>
                <a:latin typeface="BIZ UDPゴシック" panose="020B0400000000000000" pitchFamily="50" charset="-128"/>
                <a:ea typeface="BIZ UDPゴシック" panose="020B0400000000000000" pitchFamily="50" charset="-128"/>
              </a:rPr>
              <a:t>（</a:t>
            </a:r>
            <a:r>
              <a:rPr lang="ja-JP" altLang="ja-JP" sz="1200" kern="100" dirty="0" smtClean="0">
                <a:solidFill>
                  <a:srgbClr val="000000"/>
                </a:solidFill>
                <a:latin typeface="BIZ UDPゴシック" panose="020B0400000000000000" pitchFamily="50" charset="-128"/>
                <a:ea typeface="BIZ UDPゴシック" panose="020B0400000000000000" pitchFamily="50" charset="-128"/>
              </a:rPr>
              <a:t>１</a:t>
            </a:r>
            <a:r>
              <a:rPr lang="ja-JP" altLang="ja-JP" sz="1200" kern="100" dirty="0">
                <a:solidFill>
                  <a:srgbClr val="000000"/>
                </a:solidFill>
                <a:latin typeface="BIZ UDPゴシック" panose="020B0400000000000000" pitchFamily="50" charset="-128"/>
                <a:ea typeface="BIZ UDPゴシック" panose="020B0400000000000000" pitchFamily="50" charset="-128"/>
              </a:rPr>
              <a:t>）基本的な考え方、配慮すべき</a:t>
            </a:r>
            <a:r>
              <a:rPr lang="ja-JP" altLang="ja-JP" sz="1200" kern="100" dirty="0" smtClean="0">
                <a:solidFill>
                  <a:srgbClr val="000000"/>
                </a:solidFill>
                <a:latin typeface="BIZ UDPゴシック" panose="020B0400000000000000" pitchFamily="50" charset="-128"/>
                <a:ea typeface="BIZ UDPゴシック" panose="020B0400000000000000" pitchFamily="50" charset="-128"/>
              </a:rPr>
              <a:t>事項</a:t>
            </a:r>
            <a:endParaRPr lang="en-US" altLang="ja-JP" sz="1200" kern="100" dirty="0" smtClean="0">
              <a:solidFill>
                <a:srgbClr val="000000"/>
              </a:solidFill>
              <a:latin typeface="BIZ UDPゴシック" panose="020B0400000000000000" pitchFamily="50" charset="-128"/>
              <a:ea typeface="BIZ UDPゴシック" panose="020B0400000000000000" pitchFamily="50" charset="-128"/>
            </a:endParaRPr>
          </a:p>
          <a:p>
            <a:pPr indent="139700" algn="just">
              <a:lnSpc>
                <a:spcPts val="1400"/>
              </a:lnSpc>
              <a:spcAft>
                <a:spcPts val="0"/>
              </a:spcAft>
            </a:pP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marL="481965" indent="-139700" algn="just">
              <a:lnSpc>
                <a:spcPts val="1400"/>
              </a:lnSpc>
              <a:spcAft>
                <a:spcPts val="0"/>
              </a:spcAft>
            </a:pP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○高齢者、</a:t>
            </a:r>
            <a:r>
              <a:rPr lang="ja-JP" altLang="ja-JP" sz="1200" kern="0" dirty="0" err="1">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障がい</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者、傷病者、乳幼児、妊婦など、災害時に特別な配慮が必要な要配慮者に対しては、より居住性の高い部屋を優先的に提供するように努める。</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marL="488950" indent="-13970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marL="488950" indent="-13970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精神面や知的に障がいがある人の場合、急な環境変化に対応することができず時にパニックになる可能性がある。このため家族単位で居住が可能な小さな部屋の提供等の配慮が推奨される。</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marL="488950" indent="-13970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marL="488950" indent="-13970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他の避難者に気兼ねして、トイレへの移動回数を減らそうとして、水分補給を減らしてしまった高齢者が、脱水症状やエコノミークラス症候群を引き起こす危険性もあることから、トイレに行きやすい部屋を提供するよう努める。</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marL="488950" indent="-139700" algn="just">
              <a:lnSpc>
                <a:spcPts val="1400"/>
              </a:lnSpc>
              <a:spcAft>
                <a:spcPts val="0"/>
              </a:spcAft>
            </a:pPr>
            <a:endParaRPr lang="en-US" altLang="ja-JP" sz="1200" kern="100" dirty="0" smtClean="0">
              <a:solidFill>
                <a:srgbClr val="000000"/>
              </a:solidFill>
              <a:latin typeface="BIZ UDPゴシック" panose="020B0400000000000000" pitchFamily="50" charset="-128"/>
              <a:ea typeface="BIZ UDPゴシック" panose="020B0400000000000000" pitchFamily="50" charset="-128"/>
            </a:endParaRPr>
          </a:p>
          <a:p>
            <a:pPr marL="488950" indent="-139700" algn="just">
              <a:lnSpc>
                <a:spcPts val="1400"/>
              </a:lnSpc>
              <a:spcAft>
                <a:spcPts val="0"/>
              </a:spcAft>
            </a:pPr>
            <a:r>
              <a:rPr lang="ja-JP" altLang="ja-JP" sz="1200" kern="100" dirty="0" smtClean="0">
                <a:solidFill>
                  <a:srgbClr val="000000"/>
                </a:solidFill>
                <a:latin typeface="BIZ UDPゴシック" panose="020B0400000000000000" pitchFamily="50" charset="-128"/>
                <a:ea typeface="BIZ UDPゴシック" panose="020B0400000000000000" pitchFamily="50" charset="-128"/>
              </a:rPr>
              <a:t>○男女</a:t>
            </a:r>
            <a:r>
              <a:rPr lang="ja-JP" altLang="ja-JP" sz="1200" kern="100" dirty="0">
                <a:solidFill>
                  <a:srgbClr val="000000"/>
                </a:solidFill>
                <a:latin typeface="BIZ UDPゴシック" panose="020B0400000000000000" pitchFamily="50" charset="-128"/>
                <a:ea typeface="BIZ UDPゴシック" panose="020B0400000000000000" pitchFamily="50" charset="-128"/>
              </a:rPr>
              <a:t>のニーズの違いに配慮したスペースを確保する（トイレや着替え場所、物干し場を男女別に設ける、授乳室を設けるなど）。また、女性や子どもへの暴力等を予防するため、トイレ、更衣室、入浴、物干し場等は昼夜を問わず安心して使用できる場所を選び、照明を点けることを検討する。</a:t>
            </a:r>
          </a:p>
          <a:p>
            <a:pPr algn="just">
              <a:lnSpc>
                <a:spcPts val="1400"/>
              </a:lnSpc>
              <a:spcAft>
                <a:spcPts val="0"/>
              </a:spcAft>
            </a:pP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algn="just">
              <a:lnSpc>
                <a:spcPts val="1400"/>
              </a:lnSpc>
              <a:spcAft>
                <a:spcPts val="0"/>
              </a:spcAft>
            </a:pPr>
            <a:r>
              <a:rPr lang="ja-JP" altLang="en-US"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r>
              <a:rPr lang="ja-JP" altLang="en-US"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車両については、車中泊者とその他の車両を区分けし駐車させる。また、緊急</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車両</a:t>
            </a:r>
            <a:r>
              <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p>
          <a:p>
            <a:pPr algn="just">
              <a:lnSpc>
                <a:spcPts val="1400"/>
              </a:lnSpc>
              <a:spcAft>
                <a:spcPts val="0"/>
              </a:spcAft>
            </a:pP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r>
              <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や</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要配慮者</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等の</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搬送車両の動線を確保できるように駐車場所を案内（明示）する。</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algn="just">
              <a:lnSpc>
                <a:spcPts val="1400"/>
              </a:lnSpc>
              <a:spcAft>
                <a:spcPts val="0"/>
              </a:spcAft>
            </a:pP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indent="139700" algn="just">
              <a:lnSpc>
                <a:spcPts val="1400"/>
              </a:lnSpc>
              <a:spcAft>
                <a:spcPts val="0"/>
              </a:spcAft>
            </a:pPr>
            <a:endParaRPr lang="en-US" altLang="ja-JP" sz="1200" kern="100" dirty="0" smtClean="0">
              <a:solidFill>
                <a:srgbClr val="000000"/>
              </a:solidFill>
              <a:latin typeface="BIZ UDPゴシック" panose="020B0400000000000000" pitchFamily="50" charset="-128"/>
              <a:ea typeface="BIZ UDPゴシック" panose="020B0400000000000000" pitchFamily="50" charset="-128"/>
            </a:endParaRPr>
          </a:p>
          <a:p>
            <a:pPr indent="139700" algn="just">
              <a:lnSpc>
                <a:spcPts val="1400"/>
              </a:lnSpc>
              <a:spcAft>
                <a:spcPts val="0"/>
              </a:spcAft>
            </a:pPr>
            <a:r>
              <a:rPr lang="ja-JP" altLang="ja-JP" sz="1200" kern="100" dirty="0" smtClean="0">
                <a:solidFill>
                  <a:srgbClr val="000000"/>
                </a:solidFill>
                <a:latin typeface="BIZ UDPゴシック" panose="020B0400000000000000" pitchFamily="50" charset="-128"/>
                <a:ea typeface="BIZ UDPゴシック" panose="020B0400000000000000" pitchFamily="50" charset="-128"/>
              </a:rPr>
              <a:t>（</a:t>
            </a:r>
            <a:r>
              <a:rPr lang="ja-JP" altLang="ja-JP" sz="1200" kern="100" dirty="0">
                <a:solidFill>
                  <a:srgbClr val="000000"/>
                </a:solidFill>
                <a:latin typeface="BIZ UDPゴシック" panose="020B0400000000000000" pitchFamily="50" charset="-128"/>
                <a:ea typeface="BIZ UDPゴシック" panose="020B0400000000000000" pitchFamily="50" charset="-128"/>
              </a:rPr>
              <a:t>２）避難所内における区画割の実施方法</a:t>
            </a:r>
          </a:p>
          <a:p>
            <a:pPr marL="488950" indent="-13970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marL="488950" indent="-13970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占有スペースの区画に番号を割振りする「区画割」を、避難者自身の目印、施設管理者側の把握等の観点から実施する。</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marL="488950" indent="-13970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marL="488950" indent="-13970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テープによる区画や、パーテーション、テントごとに番号を付した配置図を予め作成しておき、どの避難者がどの部屋、どの番号等の区画等に滞在しているかわかるようにしておく。</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marL="488950" indent="-13970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marL="488950" indent="-13970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100" dirty="0">
                <a:solidFill>
                  <a:srgbClr val="000000"/>
                </a:solidFill>
                <a:latin typeface="BIZ UDPゴシック" panose="020B0400000000000000" pitchFamily="50" charset="-128"/>
                <a:ea typeface="BIZ UDPゴシック" panose="020B0400000000000000" pitchFamily="50" charset="-128"/>
              </a:rPr>
              <a:t>限られた居室面積となることから、本来の受入目安である避難者１人当たり３㎡程度（以前は２㎡）を確保できない場合でも、可能な限り３密を避けた受け入れ態勢をとれるよう配慮する。</a:t>
            </a:r>
          </a:p>
          <a:p>
            <a:pPr indent="34925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indent="34925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○一</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家族が一区画（目安は</a:t>
            </a: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3</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ｍ×</a:t>
            </a: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3</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ｍ）を使用し</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en-US"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各区画</a:t>
            </a:r>
            <a:r>
              <a:rPr lang="ja-JP" altLang="en-US"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間</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の</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距離を</a:t>
            </a: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1</a:t>
            </a:r>
            <a:r>
              <a:rPr lang="ja-JP" altLang="ja-JP" sz="1200" kern="0" dirty="0" err="1">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ｍ</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以上あける。</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indent="349250" algn="just">
              <a:lnSpc>
                <a:spcPts val="1400"/>
              </a:lnSpc>
              <a:spcAft>
                <a:spcPts val="0"/>
              </a:spcAft>
            </a:pP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indent="349250" algn="just">
              <a:lnSpc>
                <a:spcPts val="1400"/>
              </a:lnSpc>
              <a:spcAft>
                <a:spcPts val="0"/>
              </a:spcAft>
            </a:pP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テープ等による区画、パーテーション、テントゾーンの通路の幅は、</a:t>
            </a: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1</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2</a:t>
            </a:r>
            <a:r>
              <a:rPr lang="ja-JP" altLang="ja-JP" sz="1200" kern="0" dirty="0" err="1">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ｍ</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以上</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と</a:t>
            </a:r>
            <a:endPar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endParaRPr>
          </a:p>
          <a:p>
            <a:pPr indent="349250" algn="just">
              <a:lnSpc>
                <a:spcPts val="1400"/>
              </a:lnSpc>
              <a:spcAft>
                <a:spcPts val="0"/>
              </a:spcAft>
            </a:pPr>
            <a:r>
              <a:rPr lang="en-US"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r>
              <a:rPr lang="en-US"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  </a:t>
            </a:r>
            <a:r>
              <a:rPr lang="ja-JP" altLang="ja-JP" sz="1200" kern="0" dirty="0" smtClean="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する</a:t>
            </a:r>
            <a:r>
              <a:rPr lang="ja-JP" altLang="ja-JP" sz="1200" kern="0" dirty="0">
                <a:solidFill>
                  <a:srgbClr val="000000"/>
                </a:solidFill>
                <a:latin typeface="BIZ UDPゴシック" panose="020B0400000000000000" pitchFamily="50" charset="-128"/>
                <a:ea typeface="BIZ UDPゴシック" panose="020B0400000000000000" pitchFamily="50" charset="-128"/>
                <a:cs typeface="HG丸ｺﾞｼｯｸM-PRO" panose="020F0600000000000000" pitchFamily="50" charset="-128"/>
              </a:rPr>
              <a:t>。</a:t>
            </a:r>
            <a:endParaRPr lang="ja-JP" altLang="ja-JP" sz="1200" kern="100" dirty="0">
              <a:solidFill>
                <a:srgbClr val="000000"/>
              </a:solidFill>
              <a:latin typeface="BIZ UDPゴシック" panose="020B0400000000000000" pitchFamily="50" charset="-128"/>
              <a:ea typeface="BIZ UDPゴシック" panose="020B0400000000000000" pitchFamily="50" charset="-128"/>
            </a:endParaRPr>
          </a:p>
          <a:p>
            <a:pPr algn="just">
              <a:lnSpc>
                <a:spcPts val="1400"/>
              </a:lnSpc>
              <a:spcAft>
                <a:spcPts val="0"/>
              </a:spcAft>
            </a:pPr>
            <a:r>
              <a:rPr lang="en-US" altLang="ja-JP" sz="1200" kern="100" dirty="0">
                <a:solidFill>
                  <a:srgbClr val="000000"/>
                </a:solidFill>
                <a:latin typeface="BIZ UDPゴシック" panose="020B0400000000000000" pitchFamily="50" charset="-128"/>
                <a:ea typeface="BIZ UDPゴシック" panose="020B0400000000000000" pitchFamily="50" charset="-128"/>
              </a:rPr>
              <a:t> </a:t>
            </a:r>
            <a:endParaRPr lang="ja-JP" altLang="ja-JP" sz="1200" kern="100" dirty="0">
              <a:solidFill>
                <a:srgbClr val="000000"/>
              </a:solidFill>
              <a:effectLst/>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455946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a:bodyPr>
          <a:lstStyle/>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情報収集・情報伝達に必要な機材を、確認・準備する。 </a:t>
            </a: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テレビ・ラジオの設置</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kumimoji="1" lang="ja-JP" altLang="en-US" sz="1200" dirty="0" smtClean="0">
                <a:latin typeface="BIZ UDPゴシック" panose="020B0400000000000000" pitchFamily="50" charset="-128"/>
                <a:ea typeface="BIZ UDPゴシック" panose="020B0400000000000000" pitchFamily="50" charset="-128"/>
              </a:rPr>
              <a:t>　　　・　できるだけテレビを設置する。</a:t>
            </a:r>
            <a:r>
              <a:rPr lang="ja-JP" altLang="en-US" sz="1200" dirty="0" smtClean="0">
                <a:latin typeface="BIZ UDPゴシック" panose="020B0400000000000000" pitchFamily="50" charset="-128"/>
                <a:ea typeface="BIZ UDPゴシック" panose="020B0400000000000000" pitchFamily="50" charset="-128"/>
              </a:rPr>
              <a:t>原則、</a:t>
            </a:r>
            <a:r>
              <a:rPr lang="en-US" altLang="ja-JP" sz="1200" dirty="0" smtClean="0">
                <a:latin typeface="BIZ UDPゴシック" panose="020B0400000000000000" pitchFamily="50" charset="-128"/>
                <a:ea typeface="BIZ UDPゴシック" panose="020B0400000000000000" pitchFamily="50" charset="-128"/>
              </a:rPr>
              <a:t>NHK</a:t>
            </a:r>
            <a:r>
              <a:rPr lang="ja-JP" altLang="en-US" sz="1200" dirty="0" smtClean="0">
                <a:latin typeface="BIZ UDPゴシック" panose="020B0400000000000000" pitchFamily="50" charset="-128"/>
                <a:ea typeface="BIZ UDPゴシック" panose="020B0400000000000000" pitchFamily="50" charset="-128"/>
              </a:rPr>
              <a:t>総合を放映する。</a:t>
            </a: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テレビが設置できない場合はラジオを設置する。</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a:t>
            </a:r>
            <a:r>
              <a:rPr lang="en-US" altLang="ja-JP" sz="1200" dirty="0" smtClean="0">
                <a:latin typeface="BIZ UDPゴシック" panose="020B0400000000000000" pitchFamily="50" charset="-128"/>
                <a:ea typeface="BIZ UDPゴシック" panose="020B0400000000000000" pitchFamily="50" charset="-128"/>
              </a:rPr>
              <a:t>NHK</a:t>
            </a:r>
            <a:r>
              <a:rPr lang="ja-JP" altLang="en-US" sz="1200" dirty="0" smtClean="0">
                <a:latin typeface="BIZ UDPゴシック" panose="020B0400000000000000" pitchFamily="50" charset="-128"/>
                <a:ea typeface="BIZ UDPゴシック" panose="020B0400000000000000" pitchFamily="50" charset="-128"/>
              </a:rPr>
              <a:t>第</a:t>
            </a:r>
            <a:r>
              <a:rPr lang="en-US" altLang="ja-JP" sz="1200" dirty="0" smtClean="0">
                <a:latin typeface="BIZ UDPゴシック" panose="020B0400000000000000" pitchFamily="50" charset="-128"/>
                <a:ea typeface="BIZ UDPゴシック" panose="020B0400000000000000" pitchFamily="50" charset="-128"/>
              </a:rPr>
              <a:t>1</a:t>
            </a:r>
            <a:r>
              <a:rPr lang="ja-JP" altLang="en-US" sz="1200" dirty="0" smtClean="0">
                <a:latin typeface="BIZ UDPゴシック" panose="020B0400000000000000" pitchFamily="50" charset="-128"/>
                <a:ea typeface="BIZ UDPゴシック" panose="020B0400000000000000" pitchFamily="50" charset="-128"/>
              </a:rPr>
              <a:t>（</a:t>
            </a:r>
            <a:r>
              <a:rPr lang="en-US" altLang="ja-JP" sz="1200" dirty="0" smtClean="0">
                <a:latin typeface="BIZ UDPゴシック" panose="020B0400000000000000" pitchFamily="50" charset="-128"/>
                <a:ea typeface="BIZ UDPゴシック" panose="020B0400000000000000" pitchFamily="50" charset="-128"/>
              </a:rPr>
              <a:t>1584kHz</a:t>
            </a:r>
            <a:r>
              <a:rPr lang="ja-JP" altLang="en-US" sz="1200" dirty="0" smtClean="0">
                <a:latin typeface="BIZ UDPゴシック" panose="020B0400000000000000" pitchFamily="50" charset="-128"/>
                <a:ea typeface="BIZ UDPゴシック" panose="020B0400000000000000" pitchFamily="50" charset="-128"/>
              </a:rPr>
              <a:t>）または、ＬＣＶ</a:t>
            </a:r>
            <a:r>
              <a:rPr lang="en-US" altLang="ja-JP" sz="1200" dirty="0" smtClean="0">
                <a:latin typeface="BIZ UDPゴシック" panose="020B0400000000000000" pitchFamily="50" charset="-128"/>
                <a:ea typeface="BIZ UDPゴシック" panose="020B0400000000000000" pitchFamily="50" charset="-128"/>
              </a:rPr>
              <a:t>-</a:t>
            </a:r>
            <a:r>
              <a:rPr lang="ja-JP" altLang="en-US" sz="1200" dirty="0" smtClean="0">
                <a:latin typeface="BIZ UDPゴシック" panose="020B0400000000000000" pitchFamily="50" charset="-128"/>
                <a:ea typeface="BIZ UDPゴシック" panose="020B0400000000000000" pitchFamily="50" charset="-128"/>
              </a:rPr>
              <a:t>ＦＭ（７６．９Ｍ</a:t>
            </a:r>
            <a:r>
              <a:rPr lang="en-US" altLang="ja-JP" sz="1200" dirty="0" smtClean="0">
                <a:latin typeface="BIZ UDPゴシック" panose="020B0400000000000000" pitchFamily="50" charset="-128"/>
                <a:ea typeface="BIZ UDPゴシック" panose="020B0400000000000000" pitchFamily="50" charset="-128"/>
              </a:rPr>
              <a:t>Hz</a:t>
            </a:r>
            <a:r>
              <a:rPr lang="ja-JP" altLang="en-US" sz="1200" dirty="0" smtClean="0">
                <a:latin typeface="BIZ UDPゴシック" panose="020B0400000000000000" pitchFamily="50" charset="-128"/>
                <a:ea typeface="BIZ UDPゴシック" panose="020B0400000000000000" pitchFamily="50" charset="-128"/>
              </a:rPr>
              <a:t>）を放送する。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400" dirty="0">
                <a:latin typeface="BIZ UDPゴシック" panose="020B0400000000000000" pitchFamily="50" charset="-128"/>
                <a:ea typeface="BIZ UDPゴシック" panose="020B0400000000000000" pitchFamily="50" charset="-128"/>
              </a:rPr>
              <a:t>　</a:t>
            </a:r>
            <a:r>
              <a:rPr kumimoji="1" lang="ja-JP" altLang="en-US" sz="1400" dirty="0" smtClean="0">
                <a:latin typeface="BIZ UDPゴシック" panose="020B0400000000000000" pitchFamily="50" charset="-128"/>
                <a:ea typeface="BIZ UDPゴシック" panose="020B0400000000000000" pitchFamily="50" charset="-128"/>
              </a:rPr>
              <a:t>〇 災害時用特設公衆電話を設置する</a:t>
            </a:r>
            <a:endParaRPr kumimoji="1"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災害時用特設公衆電話のモジュラージャックに電話機を接続する。</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kumimoji="1" lang="ja-JP" altLang="en-US" sz="1200" dirty="0" smtClean="0">
                <a:latin typeface="BIZ UDPゴシック" panose="020B0400000000000000" pitchFamily="50" charset="-128"/>
                <a:ea typeface="BIZ UDPゴシック" panose="020B0400000000000000" pitchFamily="50" charset="-128"/>
              </a:rPr>
              <a:t>　　　・　通信できるかを確認する。（発信のみ可能）</a:t>
            </a: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〇 パソコンのネットワーク環境を確認する</a:t>
            </a:r>
            <a:endParaRPr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パソコンのインターネット等ネットワーク環境</a:t>
            </a:r>
            <a:r>
              <a:rPr lang="ja-JP" altLang="en-US" sz="1200" dirty="0">
                <a:latin typeface="BIZ UDPゴシック" panose="020B0400000000000000" pitchFamily="50" charset="-128"/>
                <a:ea typeface="BIZ UDPゴシック" panose="020B0400000000000000" pitchFamily="50" charset="-128"/>
              </a:rPr>
              <a:t>が</a:t>
            </a:r>
            <a:r>
              <a:rPr lang="ja-JP" altLang="en-US" sz="1200" dirty="0" smtClean="0">
                <a:latin typeface="BIZ UDPゴシック" panose="020B0400000000000000" pitchFamily="50" charset="-128"/>
                <a:ea typeface="BIZ UDPゴシック" panose="020B0400000000000000" pitchFamily="50" charset="-128"/>
              </a:rPr>
              <a:t>使用できるか確認する。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200" dirty="0" smtClean="0">
                <a:latin typeface="BIZ UDPゴシック" panose="020B0400000000000000" pitchFamily="50" charset="-128"/>
                <a:ea typeface="BIZ UDPゴシック" panose="020B0400000000000000" pitchFamily="50" charset="-128"/>
              </a:rPr>
              <a:t>　　</a:t>
            </a: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情報収集・伝達機材</a:t>
            </a:r>
            <a:r>
              <a:rPr lang="ja-JP" altLang="en-US" sz="1600" dirty="0">
                <a:latin typeface="BIZ UDPゴシック" panose="020B0400000000000000" pitchFamily="50" charset="-128"/>
                <a:ea typeface="BIZ UDPゴシック" panose="020B0400000000000000" pitchFamily="50" charset="-128"/>
              </a:rPr>
              <a:t>の</a:t>
            </a:r>
            <a:r>
              <a:rPr lang="ja-JP" altLang="en-US" sz="1600" dirty="0" smtClean="0">
                <a:latin typeface="BIZ UDPゴシック" panose="020B0400000000000000" pitchFamily="50" charset="-128"/>
                <a:ea typeface="BIZ UDPゴシック" panose="020B0400000000000000" pitchFamily="50" charset="-128"/>
              </a:rPr>
              <a:t>確認結果をリーダーに報告する。</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kumimoji="1" lang="ja-JP" altLang="en-US" sz="1200" dirty="0">
                <a:latin typeface="BIZ UDPゴシック" panose="020B0400000000000000" pitchFamily="50" charset="-128"/>
                <a:ea typeface="BIZ UDPゴシック" panose="020B0400000000000000" pitchFamily="50" charset="-128"/>
              </a:rPr>
              <a:t>　</a:t>
            </a:r>
            <a:r>
              <a:rPr kumimoji="1" lang="ja-JP" altLang="en-US" sz="1200" dirty="0" smtClean="0">
                <a:latin typeface="BIZ UDPゴシック" panose="020B0400000000000000" pitchFamily="50" charset="-128"/>
                <a:ea typeface="BIZ UDPゴシック" panose="020B0400000000000000" pitchFamily="50" charset="-128"/>
              </a:rPr>
              <a:t>　　・　上の項目ごとに、確認でき次第リーダーに報告してください。</a:t>
            </a: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すべての項目の確認終了後に、このカードをリーダーに返却してください。</a:t>
            </a:r>
            <a:endParaRPr kumimoji="1" lang="ja-JP" altLang="en-US" sz="1200" dirty="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⑤</a:t>
            </a:r>
            <a:endParaRPr kumimoji="1" lang="ja-JP" altLang="en-US" dirty="0"/>
          </a:p>
        </p:txBody>
      </p:sp>
      <p:sp>
        <p:nvSpPr>
          <p:cNvPr id="5"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情報収集手段の確立</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5253269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6" name="タイトル 5"/>
          <p:cNvSpPr>
            <a:spLocks noGrp="1"/>
          </p:cNvSpPr>
          <p:nvPr>
            <p:ph type="title"/>
          </p:nvPr>
        </p:nvSpPr>
        <p:spPr>
          <a:xfrm>
            <a:off x="368300" y="324204"/>
            <a:ext cx="6148614" cy="1533623"/>
          </a:xfrm>
          <a:solidFill>
            <a:schemeClr val="accent4">
              <a:lumMod val="20000"/>
              <a:lumOff val="80000"/>
            </a:schemeClr>
          </a:solidFill>
        </p:spPr>
        <p:txBody>
          <a:bodyPr>
            <a:normAutofit/>
          </a:bodyPr>
          <a:lstStyle/>
          <a:p>
            <a:pPr algn="ctr"/>
            <a:r>
              <a:rPr lang="ja-JP" altLang="en-US" sz="3600" dirty="0">
                <a:latin typeface="UD デジタル 教科書体 NP-B" panose="02020700000000000000" pitchFamily="18" charset="-128"/>
                <a:ea typeface="UD デジタル 教科書体 NP-B" panose="02020700000000000000" pitchFamily="18" charset="-128"/>
              </a:rPr>
              <a:t>一 次 避 難 所 開 設</a:t>
            </a:r>
            <a:r>
              <a:rPr lang="en-US" altLang="ja-JP" sz="3600" dirty="0">
                <a:latin typeface="UD デジタル 教科書体 NP-B" panose="02020700000000000000" pitchFamily="18" charset="-128"/>
                <a:ea typeface="UD デジタル 教科書体 NP-B" panose="02020700000000000000" pitchFamily="18" charset="-128"/>
              </a:rPr>
              <a:t/>
            </a:r>
            <a:br>
              <a:rPr lang="en-US" altLang="ja-JP" sz="3600" dirty="0">
                <a:latin typeface="UD デジタル 教科書体 NP-B" panose="02020700000000000000" pitchFamily="18" charset="-128"/>
                <a:ea typeface="UD デジタル 教科書体 NP-B" panose="02020700000000000000" pitchFamily="18" charset="-128"/>
              </a:rPr>
            </a:br>
            <a:r>
              <a:rPr lang="ja-JP" altLang="en-US" sz="3600" dirty="0">
                <a:latin typeface="UD デジタル 教科書体 NP-B" panose="02020700000000000000" pitchFamily="18" charset="-128"/>
                <a:ea typeface="UD デジタル 教科書体 NP-B" panose="02020700000000000000" pitchFamily="18" charset="-128"/>
              </a:rPr>
              <a:t>任 務 分 担 カ </a:t>
            </a:r>
            <a:r>
              <a:rPr lang="ja-JP" altLang="en-US" sz="3600" dirty="0" err="1">
                <a:latin typeface="UD デジタル 教科書体 NP-B" panose="02020700000000000000" pitchFamily="18" charset="-128"/>
                <a:ea typeface="UD デジタル 教科書体 NP-B" panose="02020700000000000000" pitchFamily="18" charset="-128"/>
              </a:rPr>
              <a:t>ー</a:t>
            </a:r>
            <a:r>
              <a:rPr lang="ja-JP" altLang="en-US" sz="3600" dirty="0">
                <a:latin typeface="UD デジタル 教科書体 NP-B" panose="02020700000000000000" pitchFamily="18" charset="-128"/>
                <a:ea typeface="UD デジタル 教科書体 NP-B" panose="02020700000000000000" pitchFamily="18" charset="-128"/>
              </a:rPr>
              <a:t> ド</a:t>
            </a:r>
            <a:endParaRPr kumimoji="1" lang="ja-JP" altLang="en-US" sz="3600" dirty="0"/>
          </a:p>
        </p:txBody>
      </p:sp>
      <p:sp>
        <p:nvSpPr>
          <p:cNvPr id="7" name="正方形/長方形 6"/>
          <p:cNvSpPr/>
          <p:nvPr/>
        </p:nvSpPr>
        <p:spPr>
          <a:xfrm>
            <a:off x="368300" y="2075542"/>
            <a:ext cx="6148614" cy="747485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600" b="1" dirty="0" smtClean="0">
              <a:solidFill>
                <a:srgbClr val="FF0000"/>
              </a:solidFill>
              <a:latin typeface="BIZ UDPゴシック" panose="020B0400000000000000" pitchFamily="50" charset="-128"/>
              <a:ea typeface="BIZ UDPゴシック" panose="020B0400000000000000" pitchFamily="50" charset="-128"/>
            </a:endParaRPr>
          </a:p>
          <a:p>
            <a:pPr algn="ctr"/>
            <a:endParaRPr lang="en-US" altLang="ja-JP" sz="1600" b="1" dirty="0">
              <a:solidFill>
                <a:srgbClr val="FF0000"/>
              </a:solidFill>
              <a:latin typeface="BIZ UDPゴシック" panose="020B0400000000000000" pitchFamily="50" charset="-128"/>
              <a:ea typeface="BIZ UDPゴシック" panose="020B0400000000000000" pitchFamily="50" charset="-128"/>
            </a:endParaRPr>
          </a:p>
          <a:p>
            <a:pPr algn="ctr"/>
            <a:endParaRPr lang="en-US" altLang="ja-JP" sz="1600" b="1" dirty="0" smtClean="0">
              <a:solidFill>
                <a:srgbClr val="FF0000"/>
              </a:solidFill>
              <a:latin typeface="BIZ UDPゴシック" panose="020B0400000000000000" pitchFamily="50" charset="-128"/>
              <a:ea typeface="BIZ UDPゴシック" panose="020B0400000000000000" pitchFamily="50" charset="-128"/>
            </a:endParaRPr>
          </a:p>
          <a:p>
            <a:pPr algn="ctr"/>
            <a:endParaRPr lang="en-US" altLang="ja-JP" sz="1600" b="1" dirty="0">
              <a:solidFill>
                <a:srgbClr val="FF0000"/>
              </a:solidFill>
              <a:latin typeface="BIZ UDPゴシック" panose="020B0400000000000000" pitchFamily="50" charset="-128"/>
              <a:ea typeface="BIZ UDPゴシック" panose="020B0400000000000000" pitchFamily="50" charset="-128"/>
            </a:endParaRPr>
          </a:p>
          <a:p>
            <a:pPr algn="ctr"/>
            <a:r>
              <a:rPr lang="ja-JP" altLang="en-US" sz="1600" b="1" dirty="0" smtClean="0">
                <a:solidFill>
                  <a:srgbClr val="FF0000"/>
                </a:solidFill>
                <a:latin typeface="BIZ UDPゴシック" panose="020B0400000000000000" pitchFamily="50" charset="-128"/>
                <a:ea typeface="BIZ UDPゴシック" panose="020B0400000000000000" pitchFamily="50" charset="-128"/>
              </a:rPr>
              <a:t>このカードを最初に手に取った方へ（うら面）</a:t>
            </a:r>
            <a:endParaRPr lang="en-US" altLang="ja-JP" sz="2000" b="1" dirty="0" smtClean="0">
              <a:solidFill>
                <a:srgbClr val="FF0000"/>
              </a:solidFill>
              <a:latin typeface="BIZ UDPゴシック" panose="020B0400000000000000" pitchFamily="50" charset="-128"/>
              <a:ea typeface="BIZ UDPゴシック" panose="020B0400000000000000" pitchFamily="50" charset="-128"/>
            </a:endParaRPr>
          </a:p>
          <a:p>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 早く避難所を開設するためには、多くの人手が必要です。周りに　</a:t>
            </a:r>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　　声を掛け、できるだけ多くの人を集めてください。</a:t>
            </a:r>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　</a:t>
            </a:r>
            <a:r>
              <a:rPr lang="ja-JP" altLang="en-US" sz="1200" dirty="0" smtClean="0">
                <a:solidFill>
                  <a:srgbClr val="0070C0"/>
                </a:solidFill>
                <a:latin typeface="BIZ UDPゴシック" panose="020B0400000000000000" pitchFamily="50" charset="-128"/>
                <a:ea typeface="BIZ UDPゴシック" panose="020B0400000000000000" pitchFamily="50" charset="-128"/>
              </a:rPr>
              <a:t>避難をしてきた人も避難所を開設・運営するための貴重な戦力です。</a:t>
            </a:r>
            <a:endParaRPr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lang="ja-JP" altLang="en-US" sz="1200" dirty="0" smtClean="0">
                <a:solidFill>
                  <a:srgbClr val="0070C0"/>
                </a:solidFill>
                <a:latin typeface="BIZ UDPゴシック" panose="020B0400000000000000" pitchFamily="50" charset="-128"/>
                <a:ea typeface="BIZ UDPゴシック" panose="020B0400000000000000" pitchFamily="50" charset="-128"/>
              </a:rPr>
              <a:t>　　　　　動ける人にはできるだけ声を掛け、協力してもらいましょう。</a:t>
            </a:r>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400" dirty="0" smtClean="0">
              <a:solidFill>
                <a:schemeClr val="tx1"/>
              </a:solidFill>
              <a:latin typeface="BIZ UDPゴシック" panose="020B0400000000000000" pitchFamily="50" charset="-128"/>
              <a:ea typeface="BIZ UDPゴシック" panose="020B0400000000000000" pitchFamily="50" charset="-128"/>
            </a:endParaRPr>
          </a:p>
          <a:p>
            <a:r>
              <a:rPr kumimoji="1" lang="en-US" altLang="ja-JP" sz="14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〇 協力者が集まったら、本部となりそうな安全な場所へ移動しましょう。</a:t>
            </a:r>
            <a:endParaRPr kumimoji="1" lang="en-US" altLang="ja-JP" sz="14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　協力者以外の人たちには、</a:t>
            </a:r>
            <a:r>
              <a:rPr lang="ja-JP" altLang="en-US" sz="1200" dirty="0" smtClean="0">
                <a:solidFill>
                  <a:srgbClr val="0070C0"/>
                </a:solidFill>
                <a:latin typeface="BIZ UDPゴシック" panose="020B0400000000000000" pitchFamily="50" charset="-128"/>
                <a:ea typeface="BIZ UDPゴシック" panose="020B0400000000000000" pitchFamily="50" charset="-128"/>
              </a:rPr>
              <a:t> 準備が整うまでは、避難所内に入らず外の安全な場所　　</a:t>
            </a:r>
            <a:endParaRPr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lang="ja-JP" altLang="en-US" sz="1200" dirty="0">
                <a:solidFill>
                  <a:srgbClr val="0070C0"/>
                </a:solidFill>
                <a:latin typeface="BIZ UDPゴシック" panose="020B0400000000000000" pitchFamily="50" charset="-128"/>
                <a:ea typeface="BIZ UDPゴシック" panose="020B0400000000000000" pitchFamily="50" charset="-128"/>
              </a:rPr>
              <a:t>　</a:t>
            </a:r>
            <a:r>
              <a:rPr lang="ja-JP" altLang="en-US" sz="1200" dirty="0" smtClean="0">
                <a:solidFill>
                  <a:srgbClr val="0070C0"/>
                </a:solidFill>
                <a:latin typeface="BIZ UDPゴシック" panose="020B0400000000000000" pitchFamily="50" charset="-128"/>
                <a:ea typeface="BIZ UDPゴシック" panose="020B0400000000000000" pitchFamily="50" charset="-128"/>
              </a:rPr>
              <a:t>　　　（駐車場等）で待機するよう伝えてください。</a:t>
            </a:r>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200" dirty="0" smtClean="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 次</a:t>
            </a:r>
            <a:r>
              <a:rPr kumimoji="1" lang="ja-JP" altLang="en-US" sz="1600" dirty="0">
                <a:solidFill>
                  <a:schemeClr val="tx1"/>
                </a:solidFill>
                <a:latin typeface="BIZ UDPゴシック" panose="020B0400000000000000" pitchFamily="50" charset="-128"/>
                <a:ea typeface="BIZ UDPゴシック" panose="020B0400000000000000" pitchFamily="50" charset="-128"/>
              </a:rPr>
              <a:t>にリーダー（またはリーダーグループ）を決めましょう</a:t>
            </a:r>
            <a:r>
              <a:rPr kumimoji="1" lang="ja-JP" altLang="en-US" sz="1600" dirty="0" smtClean="0">
                <a:solidFill>
                  <a:schemeClr val="tx1"/>
                </a:solidFill>
                <a:latin typeface="BIZ UDPゴシック" panose="020B0400000000000000" pitchFamily="50" charset="-128"/>
                <a:ea typeface="BIZ UDPゴシック" panose="020B0400000000000000" pitchFamily="50" charset="-128"/>
              </a:rPr>
              <a:t>。</a:t>
            </a:r>
            <a:endParaRPr kumimoji="1" lang="en-US" altLang="ja-JP" sz="1600" dirty="0" smtClean="0">
              <a:solidFill>
                <a:schemeClr val="tx1"/>
              </a:solidFill>
              <a:latin typeface="BIZ UDPゴシック" panose="020B0400000000000000" pitchFamily="50" charset="-128"/>
              <a:ea typeface="BIZ UDPゴシック" panose="020B0400000000000000" pitchFamily="50" charset="-128"/>
            </a:endParaRPr>
          </a:p>
          <a:p>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a:p>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  〇 リーダーの役割</a:t>
            </a:r>
            <a:endParaRPr kumimoji="1" lang="en-US" altLang="ja-JP" sz="14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400" dirty="0">
                <a:solidFill>
                  <a:schemeClr val="tx1"/>
                </a:solidFill>
                <a:latin typeface="BIZ UDPゴシック" panose="020B0400000000000000" pitchFamily="50" charset="-128"/>
                <a:ea typeface="BIZ UDPゴシック" panose="020B0400000000000000" pitchFamily="50" charset="-128"/>
              </a:rPr>
              <a:t>　</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リーダー</a:t>
            </a:r>
            <a:r>
              <a:rPr kumimoji="1" lang="ja-JP" altLang="en-US" sz="1200" dirty="0">
                <a:solidFill>
                  <a:srgbClr val="0070C0"/>
                </a:solidFill>
                <a:latin typeface="BIZ UDPゴシック" panose="020B0400000000000000" pitchFamily="50" charset="-128"/>
                <a:ea typeface="BIZ UDPゴシック" panose="020B0400000000000000" pitchFamily="50" charset="-128"/>
              </a:rPr>
              <a:t>はみんなにカードを渡し、</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任務を与えます。任務が完了したら報告して</a:t>
            </a:r>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kumimoji="1" lang="ja-JP" altLang="en-US" sz="1200" dirty="0">
                <a:solidFill>
                  <a:srgbClr val="0070C0"/>
                </a:solidFill>
                <a:latin typeface="BIZ UDPゴシック" panose="020B0400000000000000" pitchFamily="50" charset="-128"/>
                <a:ea typeface="BIZ UDPゴシック" panose="020B0400000000000000" pitchFamily="50" charset="-128"/>
              </a:rPr>
              <a:t>　</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もらいカードを回収します。その結果で開設の判断を行い、開設を決めたら避難者の</a:t>
            </a:r>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kumimoji="1" lang="ja-JP" altLang="en-US" sz="1200" dirty="0">
                <a:solidFill>
                  <a:srgbClr val="0070C0"/>
                </a:solidFill>
                <a:latin typeface="BIZ UDPゴシック" panose="020B0400000000000000" pitchFamily="50" charset="-128"/>
                <a:ea typeface="BIZ UDPゴシック" panose="020B0400000000000000" pitchFamily="50" charset="-128"/>
              </a:rPr>
              <a:t>　</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受入れを行います。</a:t>
            </a:r>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200" dirty="0">
              <a:solidFill>
                <a:srgbClr val="0070C0"/>
              </a:solidFill>
              <a:latin typeface="BIZ UDPゴシック" panose="020B0400000000000000" pitchFamily="50" charset="-128"/>
              <a:ea typeface="BIZ UDPゴシック" panose="020B0400000000000000" pitchFamily="50" charset="-128"/>
            </a:endParaRPr>
          </a:p>
          <a:p>
            <a:r>
              <a:rPr kumimoji="1" lang="ja-JP" altLang="en-US" sz="1400" dirty="0" smtClean="0">
                <a:solidFill>
                  <a:srgbClr val="0070C0"/>
                </a:solidFill>
                <a:latin typeface="BIZ UDPゴシック" panose="020B0400000000000000" pitchFamily="50" charset="-128"/>
                <a:ea typeface="BIZ UDPゴシック" panose="020B0400000000000000" pitchFamily="50" charset="-128"/>
              </a:rPr>
              <a:t>　</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〇 リーダーの決め方</a:t>
            </a:r>
            <a:endParaRPr kumimoji="1" lang="en-US" altLang="ja-JP" sz="1400" dirty="0" smtClean="0">
              <a:solidFill>
                <a:schemeClr val="tx1"/>
              </a:solidFill>
              <a:latin typeface="BIZ UDPゴシック" panose="020B0400000000000000" pitchFamily="50" charset="-128"/>
              <a:ea typeface="BIZ UDPゴシック" panose="020B0400000000000000" pitchFamily="50" charset="-128"/>
            </a:endParaRPr>
          </a:p>
          <a:p>
            <a:r>
              <a:rPr kumimoji="1" lang="en-US" altLang="ja-JP" sz="1400" dirty="0">
                <a:solidFill>
                  <a:schemeClr val="tx1"/>
                </a:solidFill>
                <a:latin typeface="BIZ UDPゴシック" panose="020B0400000000000000" pitchFamily="50" charset="-128"/>
                <a:ea typeface="BIZ UDPゴシック" panose="020B0400000000000000" pitchFamily="50" charset="-128"/>
              </a:rPr>
              <a:t> </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2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地区役員や</a:t>
            </a:r>
            <a:r>
              <a:rPr lang="ja-JP" altLang="en-US" sz="1200" dirty="0">
                <a:solidFill>
                  <a:srgbClr val="0070C0"/>
                </a:solidFill>
                <a:latin typeface="BIZ UDPゴシック" panose="020B0400000000000000" pitchFamily="50" charset="-128"/>
                <a:ea typeface="BIZ UDPゴシック" panose="020B0400000000000000" pitchFamily="50" charset="-128"/>
              </a:rPr>
              <a:t>地域の自主防災組織の</a:t>
            </a:r>
            <a:r>
              <a:rPr lang="ja-JP" altLang="en-US" sz="1200" dirty="0" smtClean="0">
                <a:solidFill>
                  <a:srgbClr val="0070C0"/>
                </a:solidFill>
                <a:latin typeface="BIZ UDPゴシック" panose="020B0400000000000000" pitchFamily="50" charset="-128"/>
                <a:ea typeface="BIZ UDPゴシック" panose="020B0400000000000000" pitchFamily="50" charset="-128"/>
              </a:rPr>
              <a:t>方、または市</a:t>
            </a:r>
            <a:r>
              <a:rPr lang="ja-JP" altLang="en-US" sz="1200" dirty="0">
                <a:solidFill>
                  <a:srgbClr val="0070C0"/>
                </a:solidFill>
                <a:latin typeface="BIZ UDPゴシック" panose="020B0400000000000000" pitchFamily="50" charset="-128"/>
                <a:ea typeface="BIZ UDPゴシック" panose="020B0400000000000000" pitchFamily="50" charset="-128"/>
              </a:rPr>
              <a:t>の避難所担当者や施設</a:t>
            </a:r>
            <a:r>
              <a:rPr lang="ja-JP" altLang="en-US" sz="1200" dirty="0" smtClean="0">
                <a:solidFill>
                  <a:srgbClr val="0070C0"/>
                </a:solidFill>
                <a:latin typeface="BIZ UDPゴシック" panose="020B0400000000000000" pitchFamily="50" charset="-128"/>
                <a:ea typeface="BIZ UDPゴシック" panose="020B0400000000000000" pitchFamily="50" charset="-128"/>
              </a:rPr>
              <a:t>管理者が</a:t>
            </a:r>
            <a:r>
              <a:rPr lang="ja-JP" altLang="en-US" sz="1200" dirty="0" err="1" smtClean="0">
                <a:solidFill>
                  <a:srgbClr val="0070C0"/>
                </a:solidFill>
                <a:latin typeface="BIZ UDPゴシック" panose="020B0400000000000000" pitchFamily="50" charset="-128"/>
                <a:ea typeface="BIZ UDPゴシック" panose="020B0400000000000000" pitchFamily="50" charset="-128"/>
              </a:rPr>
              <a:t>い</a:t>
            </a:r>
            <a:endParaRPr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lang="ja-JP" altLang="en-US" sz="1200" dirty="0">
                <a:solidFill>
                  <a:srgbClr val="0070C0"/>
                </a:solidFill>
                <a:latin typeface="BIZ UDPゴシック" panose="020B0400000000000000" pitchFamily="50" charset="-128"/>
                <a:ea typeface="BIZ UDPゴシック" panose="020B0400000000000000" pitchFamily="50" charset="-128"/>
              </a:rPr>
              <a:t>　</a:t>
            </a:r>
            <a:r>
              <a:rPr lang="ja-JP" altLang="en-US" sz="1200" dirty="0" smtClean="0">
                <a:solidFill>
                  <a:srgbClr val="0070C0"/>
                </a:solidFill>
                <a:latin typeface="BIZ UDPゴシック" panose="020B0400000000000000" pitchFamily="50" charset="-128"/>
                <a:ea typeface="BIZ UDPゴシック" panose="020B0400000000000000" pitchFamily="50" charset="-128"/>
              </a:rPr>
              <a:t>　　　</a:t>
            </a:r>
            <a:r>
              <a:rPr lang="ja-JP" altLang="en-US" sz="1200" dirty="0" err="1" smtClean="0">
                <a:solidFill>
                  <a:srgbClr val="0070C0"/>
                </a:solidFill>
                <a:latin typeface="BIZ UDPゴシック" panose="020B0400000000000000" pitchFamily="50" charset="-128"/>
                <a:ea typeface="BIZ UDPゴシック" panose="020B0400000000000000" pitchFamily="50" charset="-128"/>
              </a:rPr>
              <a:t>る</a:t>
            </a:r>
            <a:r>
              <a:rPr lang="ja-JP" altLang="en-US" sz="1200" dirty="0">
                <a:solidFill>
                  <a:srgbClr val="0070C0"/>
                </a:solidFill>
                <a:latin typeface="BIZ UDPゴシック" panose="020B0400000000000000" pitchFamily="50" charset="-128"/>
                <a:ea typeface="BIZ UDPゴシック" panose="020B0400000000000000" pitchFamily="50" charset="-128"/>
              </a:rPr>
              <a:t>場合は、その</a:t>
            </a:r>
            <a:r>
              <a:rPr lang="ja-JP" altLang="en-US" sz="1200" dirty="0" smtClean="0">
                <a:solidFill>
                  <a:srgbClr val="0070C0"/>
                </a:solidFill>
                <a:latin typeface="BIZ UDPゴシック" panose="020B0400000000000000" pitchFamily="50" charset="-128"/>
                <a:ea typeface="BIZ UDPゴシック" panose="020B0400000000000000" pitchFamily="50" charset="-128"/>
              </a:rPr>
              <a:t>場にいる各組織の上席者によりリーダーを決めてください。それらの</a:t>
            </a:r>
            <a:endParaRPr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lang="ja-JP" altLang="en-US" sz="1200" dirty="0">
                <a:solidFill>
                  <a:srgbClr val="0070C0"/>
                </a:solidFill>
                <a:latin typeface="BIZ UDPゴシック" panose="020B0400000000000000" pitchFamily="50" charset="-128"/>
                <a:ea typeface="BIZ UDPゴシック" panose="020B0400000000000000" pitchFamily="50" charset="-128"/>
              </a:rPr>
              <a:t>　</a:t>
            </a:r>
            <a:r>
              <a:rPr lang="ja-JP" altLang="en-US" sz="1200" dirty="0" smtClean="0">
                <a:solidFill>
                  <a:srgbClr val="0070C0"/>
                </a:solidFill>
                <a:latin typeface="BIZ UDPゴシック" panose="020B0400000000000000" pitchFamily="50" charset="-128"/>
                <a:ea typeface="BIZ UDPゴシック" panose="020B0400000000000000" pitchFamily="50" charset="-128"/>
              </a:rPr>
              <a:t>　　　組織の方がいない場合には、防災士資格所有者等から決めることも有効です。</a:t>
            </a:r>
            <a:endParaRPr lang="en-US" altLang="ja-JP" sz="12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r>
              <a:rPr kumimoji="1" lang="ja-JP" altLang="en-US" sz="1400" dirty="0">
                <a:solidFill>
                  <a:schemeClr val="tx1"/>
                </a:solidFill>
                <a:latin typeface="BIZ UDPゴシック" panose="020B0400000000000000" pitchFamily="50" charset="-128"/>
                <a:ea typeface="BIZ UDPゴシック" panose="020B0400000000000000" pitchFamily="50" charset="-128"/>
              </a:rPr>
              <a:t>　</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〇 </a:t>
            </a:r>
            <a:r>
              <a:rPr kumimoji="1" lang="ja-JP" altLang="en-US" sz="1400" dirty="0">
                <a:solidFill>
                  <a:schemeClr val="tx1"/>
                </a:solidFill>
                <a:latin typeface="BIZ UDPゴシック" panose="020B0400000000000000" pitchFamily="50" charset="-128"/>
                <a:ea typeface="BIZ UDPゴシック" panose="020B0400000000000000" pitchFamily="50" charset="-128"/>
              </a:rPr>
              <a:t>リーダ</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ーは</a:t>
            </a:r>
            <a:r>
              <a:rPr kumimoji="1" lang="ja-JP" altLang="en-US" sz="1400" dirty="0">
                <a:solidFill>
                  <a:schemeClr val="tx1"/>
                </a:solidFill>
                <a:latin typeface="BIZ UDPゴシック" panose="020B0400000000000000" pitchFamily="50" charset="-128"/>
                <a:ea typeface="BIZ UDPゴシック" panose="020B0400000000000000" pitchFamily="50" charset="-128"/>
              </a:rPr>
              <a:t>本部</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から</a:t>
            </a:r>
            <a:r>
              <a:rPr kumimoji="1" lang="ja-JP" altLang="en-US" sz="1400" dirty="0">
                <a:solidFill>
                  <a:schemeClr val="tx1"/>
                </a:solidFill>
                <a:latin typeface="BIZ UDPゴシック" panose="020B0400000000000000" pitchFamily="50" charset="-128"/>
                <a:ea typeface="BIZ UDPゴシック" panose="020B0400000000000000" pitchFamily="50" charset="-128"/>
              </a:rPr>
              <a:t>離</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れないでください。</a:t>
            </a:r>
            <a:endParaRPr kumimoji="1" lang="en-US" altLang="ja-JP" sz="1400" dirty="0" smtClean="0">
              <a:solidFill>
                <a:schemeClr val="tx1"/>
              </a:solidFill>
              <a:latin typeface="BIZ UDPゴシック" panose="020B0400000000000000" pitchFamily="50" charset="-128"/>
              <a:ea typeface="BIZ UDPゴシック" panose="020B0400000000000000" pitchFamily="50" charset="-128"/>
            </a:endParaRPr>
          </a:p>
          <a:p>
            <a:r>
              <a:rPr kumimoji="1" lang="ja-JP" altLang="en-US" sz="1400" dirty="0">
                <a:solidFill>
                  <a:schemeClr val="tx1"/>
                </a:solidFill>
                <a:latin typeface="BIZ UDPゴシック" panose="020B0400000000000000" pitchFamily="50" charset="-128"/>
                <a:ea typeface="BIZ UDPゴシック" panose="020B0400000000000000" pitchFamily="50" charset="-128"/>
              </a:rPr>
              <a:t>　</a:t>
            </a:r>
            <a:r>
              <a:rPr kumimoji="1" lang="ja-JP" altLang="en-US" sz="14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400" dirty="0" smtClean="0">
                <a:solidFill>
                  <a:srgbClr val="0070C0"/>
                </a:solidFill>
                <a:latin typeface="BIZ UDPゴシック" panose="020B0400000000000000" pitchFamily="50" charset="-128"/>
                <a:ea typeface="BIZ UDPゴシック" panose="020B0400000000000000" pitchFamily="50" charset="-128"/>
              </a:rPr>
              <a:t>　</a:t>
            </a:r>
            <a:r>
              <a:rPr kumimoji="1" lang="ja-JP" altLang="en-US" sz="1200" dirty="0" smtClean="0">
                <a:solidFill>
                  <a:srgbClr val="0070C0"/>
                </a:solidFill>
                <a:latin typeface="BIZ UDPゴシック" panose="020B0400000000000000" pitchFamily="50" charset="-128"/>
                <a:ea typeface="BIZ UDPゴシック" panose="020B0400000000000000" pitchFamily="50" charset="-128"/>
              </a:rPr>
              <a:t>・  建物の安全確認ができた後、本部を移動する場合は、各班に連絡してください。</a:t>
            </a:r>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2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200" dirty="0">
              <a:solidFill>
                <a:srgbClr val="0070C0"/>
              </a:solidFill>
              <a:latin typeface="BIZ UDPゴシック" panose="020B0400000000000000" pitchFamily="50" charset="-128"/>
              <a:ea typeface="BIZ UDPゴシック" panose="020B0400000000000000" pitchFamily="50" charset="-128"/>
            </a:endParaRPr>
          </a:p>
          <a:p>
            <a:r>
              <a:rPr kumimoji="1" lang="ja-JP" altLang="en-US" sz="1600" dirty="0" smtClean="0">
                <a:solidFill>
                  <a:srgbClr val="0070C0"/>
                </a:solidFill>
                <a:latin typeface="BIZ UDPゴシック" panose="020B0400000000000000" pitchFamily="50" charset="-128"/>
                <a:ea typeface="BIZ UDPゴシック" panose="020B0400000000000000" pitchFamily="50" charset="-128"/>
              </a:rPr>
              <a:t>◎ </a:t>
            </a:r>
            <a:r>
              <a:rPr lang="ja-JP" altLang="en-US" sz="1600" dirty="0" smtClean="0">
                <a:solidFill>
                  <a:schemeClr val="tx1"/>
                </a:solidFill>
                <a:latin typeface="BIZ UDPゴシック" panose="020B0400000000000000" pitchFamily="50" charset="-128"/>
                <a:ea typeface="BIZ UDPゴシック" panose="020B0400000000000000" pitchFamily="50" charset="-128"/>
              </a:rPr>
              <a:t>赤枠（２枚後）の</a:t>
            </a:r>
            <a:r>
              <a:rPr lang="ja-JP" altLang="en-US" sz="1600" dirty="0">
                <a:solidFill>
                  <a:schemeClr val="tx1"/>
                </a:solidFill>
                <a:latin typeface="BIZ UDPゴシック" panose="020B0400000000000000" pitchFamily="50" charset="-128"/>
                <a:ea typeface="BIZ UDPゴシック" panose="020B0400000000000000" pitchFamily="50" charset="-128"/>
              </a:rPr>
              <a:t>カード</a:t>
            </a:r>
            <a:r>
              <a:rPr lang="ja-JP" altLang="en-US" sz="1600" dirty="0" smtClean="0">
                <a:solidFill>
                  <a:schemeClr val="tx1"/>
                </a:solidFill>
                <a:latin typeface="BIZ UDPゴシック" panose="020B0400000000000000" pitchFamily="50" charset="-128"/>
                <a:ea typeface="BIZ UDPゴシック" panose="020B0400000000000000" pitchFamily="50" charset="-128"/>
              </a:rPr>
              <a:t>より</a:t>
            </a:r>
            <a:r>
              <a:rPr lang="ja-JP" altLang="en-US" sz="1600" dirty="0">
                <a:solidFill>
                  <a:schemeClr val="tx1"/>
                </a:solidFill>
                <a:latin typeface="BIZ UDPゴシック" panose="020B0400000000000000" pitchFamily="50" charset="-128"/>
                <a:ea typeface="BIZ UDPゴシック" panose="020B0400000000000000" pitchFamily="50" charset="-128"/>
              </a:rPr>
              <a:t>任務</a:t>
            </a:r>
            <a:r>
              <a:rPr lang="ja-JP" altLang="en-US" sz="1600" dirty="0" smtClean="0">
                <a:solidFill>
                  <a:schemeClr val="tx1"/>
                </a:solidFill>
                <a:latin typeface="BIZ UDPゴシック" panose="020B0400000000000000" pitchFamily="50" charset="-128"/>
                <a:ea typeface="BIZ UDPゴシック" panose="020B0400000000000000" pitchFamily="50" charset="-128"/>
              </a:rPr>
              <a:t>が開始されます。</a:t>
            </a:r>
            <a:endParaRPr lang="en-US" altLang="ja-JP" sz="1600" dirty="0" smtClean="0">
              <a:solidFill>
                <a:schemeClr val="tx1"/>
              </a:solidFill>
              <a:latin typeface="BIZ UDPゴシック" panose="020B0400000000000000" pitchFamily="50" charset="-128"/>
              <a:ea typeface="BIZ UDPゴシック" panose="020B0400000000000000" pitchFamily="50" charset="-128"/>
            </a:endParaRPr>
          </a:p>
          <a:p>
            <a:r>
              <a:rPr kumimoji="1" lang="en-US" altLang="ja-JP" sz="1600" dirty="0">
                <a:solidFill>
                  <a:schemeClr val="tx1"/>
                </a:solidFill>
                <a:latin typeface="BIZ UDPゴシック" panose="020B0400000000000000" pitchFamily="50" charset="-128"/>
                <a:ea typeface="BIZ UDPゴシック" panose="020B0400000000000000" pitchFamily="50" charset="-128"/>
              </a:rPr>
              <a:t> </a:t>
            </a:r>
            <a:r>
              <a:rPr kumimoji="1" lang="en-US" altLang="ja-JP" sz="1600" dirty="0" smtClean="0">
                <a:solidFill>
                  <a:schemeClr val="tx1"/>
                </a:solidFill>
                <a:latin typeface="BIZ UDPゴシック" panose="020B0400000000000000" pitchFamily="50" charset="-128"/>
                <a:ea typeface="BIZ UDPゴシック" panose="020B0400000000000000" pitchFamily="50" charset="-128"/>
              </a:rPr>
              <a:t>   </a:t>
            </a:r>
            <a:r>
              <a:rPr kumimoji="1" lang="ja-JP" altLang="en-US" sz="1600" dirty="0" smtClean="0">
                <a:solidFill>
                  <a:schemeClr val="bg2">
                    <a:lumMod val="10000"/>
                  </a:schemeClr>
                </a:solidFill>
                <a:latin typeface="BIZ UDPゴシック" panose="020B0400000000000000" pitchFamily="50" charset="-128"/>
                <a:ea typeface="BIZ UDPゴシック" panose="020B0400000000000000" pitchFamily="50" charset="-128"/>
              </a:rPr>
              <a:t>避難所</a:t>
            </a:r>
            <a:r>
              <a:rPr kumimoji="1" lang="ja-JP" altLang="en-US" sz="1600" dirty="0">
                <a:solidFill>
                  <a:schemeClr val="bg2">
                    <a:lumMod val="10000"/>
                  </a:schemeClr>
                </a:solidFill>
                <a:latin typeface="BIZ UDPゴシック" panose="020B0400000000000000" pitchFamily="50" charset="-128"/>
                <a:ea typeface="BIZ UDPゴシック" panose="020B0400000000000000" pitchFamily="50" charset="-128"/>
              </a:rPr>
              <a:t>を開設するための</a:t>
            </a:r>
            <a:r>
              <a:rPr kumimoji="1" lang="ja-JP" altLang="en-US" sz="1600" dirty="0" smtClean="0">
                <a:solidFill>
                  <a:schemeClr val="bg2">
                    <a:lumMod val="10000"/>
                  </a:schemeClr>
                </a:solidFill>
                <a:latin typeface="BIZ UDPゴシック" panose="020B0400000000000000" pitchFamily="50" charset="-128"/>
                <a:ea typeface="BIZ UDPゴシック" panose="020B0400000000000000" pitchFamily="50" charset="-128"/>
              </a:rPr>
              <a:t>任務を</a:t>
            </a:r>
            <a:r>
              <a:rPr kumimoji="1" lang="ja-JP" altLang="en-US" sz="1600" dirty="0">
                <a:solidFill>
                  <a:schemeClr val="bg2">
                    <a:lumMod val="10000"/>
                  </a:schemeClr>
                </a:solidFill>
                <a:latin typeface="BIZ UDPゴシック" panose="020B0400000000000000" pitchFamily="50" charset="-128"/>
                <a:ea typeface="BIZ UDPゴシック" panose="020B0400000000000000" pitchFamily="50" charset="-128"/>
              </a:rPr>
              <a:t>記したカードが入っています</a:t>
            </a:r>
            <a:r>
              <a:rPr kumimoji="1" lang="ja-JP" altLang="en-US" sz="1600" dirty="0" smtClean="0">
                <a:solidFill>
                  <a:schemeClr val="bg2">
                    <a:lumMod val="10000"/>
                  </a:schemeClr>
                </a:solidFill>
                <a:latin typeface="BIZ UDPゴシック" panose="020B0400000000000000" pitchFamily="50" charset="-128"/>
                <a:ea typeface="BIZ UDPゴシック" panose="020B0400000000000000" pitchFamily="50" charset="-128"/>
              </a:rPr>
              <a:t>。</a:t>
            </a:r>
            <a:endParaRPr kumimoji="1" lang="en-US" altLang="ja-JP" sz="1600" dirty="0" smtClean="0">
              <a:solidFill>
                <a:schemeClr val="bg2">
                  <a:lumMod val="10000"/>
                </a:schemeClr>
              </a:solidFill>
              <a:latin typeface="BIZ UDPゴシック" panose="020B0400000000000000" pitchFamily="50" charset="-128"/>
              <a:ea typeface="BIZ UDPゴシック" panose="020B0400000000000000" pitchFamily="50" charset="-128"/>
            </a:endParaRPr>
          </a:p>
          <a:p>
            <a:r>
              <a:rPr kumimoji="1" lang="ja-JP" altLang="en-US" sz="1600" dirty="0">
                <a:solidFill>
                  <a:schemeClr val="bg2">
                    <a:lumMod val="10000"/>
                  </a:schemeClr>
                </a:solidFill>
                <a:latin typeface="BIZ UDPゴシック" panose="020B0400000000000000" pitchFamily="50" charset="-128"/>
                <a:ea typeface="BIZ UDPゴシック" panose="020B0400000000000000" pitchFamily="50" charset="-128"/>
              </a:rPr>
              <a:t>　</a:t>
            </a:r>
            <a:r>
              <a:rPr kumimoji="1" lang="ja-JP" altLang="en-US" sz="1600" dirty="0" smtClean="0">
                <a:solidFill>
                  <a:schemeClr val="bg2">
                    <a:lumMod val="10000"/>
                  </a:schemeClr>
                </a:solidFill>
                <a:latin typeface="BIZ UDPゴシック" panose="020B0400000000000000" pitchFamily="50" charset="-128"/>
                <a:ea typeface="BIZ UDPゴシック" panose="020B0400000000000000" pitchFamily="50" charset="-128"/>
              </a:rPr>
              <a:t>　手分け</a:t>
            </a:r>
            <a:r>
              <a:rPr kumimoji="1" lang="ja-JP" altLang="en-US" sz="1600" dirty="0">
                <a:solidFill>
                  <a:schemeClr val="bg2">
                    <a:lumMod val="10000"/>
                  </a:schemeClr>
                </a:solidFill>
                <a:latin typeface="BIZ UDPゴシック" panose="020B0400000000000000" pitchFamily="50" charset="-128"/>
                <a:ea typeface="BIZ UDPゴシック" panose="020B0400000000000000" pitchFamily="50" charset="-128"/>
              </a:rPr>
              <a:t>して</a:t>
            </a:r>
            <a:r>
              <a:rPr lang="ja-JP" altLang="en-US" sz="1600" dirty="0" smtClean="0">
                <a:solidFill>
                  <a:schemeClr val="bg2">
                    <a:lumMod val="10000"/>
                  </a:schemeClr>
                </a:solidFill>
                <a:latin typeface="BIZ UDPゴシック" panose="020B0400000000000000" pitchFamily="50" charset="-128"/>
                <a:ea typeface="BIZ UDPゴシック" panose="020B0400000000000000" pitchFamily="50" charset="-128"/>
              </a:rPr>
              <a:t>任務</a:t>
            </a:r>
            <a:r>
              <a:rPr kumimoji="1" lang="ja-JP" altLang="en-US" sz="1600" dirty="0" smtClean="0">
                <a:solidFill>
                  <a:schemeClr val="bg2">
                    <a:lumMod val="10000"/>
                  </a:schemeClr>
                </a:solidFill>
                <a:latin typeface="BIZ UDPゴシック" panose="020B0400000000000000" pitchFamily="50" charset="-128"/>
                <a:ea typeface="BIZ UDPゴシック" panose="020B0400000000000000" pitchFamily="50" charset="-128"/>
              </a:rPr>
              <a:t>を実行し</a:t>
            </a:r>
            <a:r>
              <a:rPr kumimoji="1" lang="ja-JP" altLang="en-US" sz="1600" dirty="0">
                <a:solidFill>
                  <a:schemeClr val="bg2">
                    <a:lumMod val="10000"/>
                  </a:schemeClr>
                </a:solidFill>
                <a:latin typeface="BIZ UDPゴシック" panose="020B0400000000000000" pitchFamily="50" charset="-128"/>
                <a:ea typeface="BIZ UDPゴシック" panose="020B0400000000000000" pitchFamily="50" charset="-128"/>
              </a:rPr>
              <a:t>、避難所を開設しましょう！</a:t>
            </a:r>
            <a:endParaRPr kumimoji="1" lang="en-US" altLang="ja-JP" sz="1600" dirty="0">
              <a:solidFill>
                <a:schemeClr val="bg2">
                  <a:lumMod val="10000"/>
                </a:schemeClr>
              </a:solidFill>
              <a:latin typeface="BIZ UDPゴシック" panose="020B0400000000000000" pitchFamily="50" charset="-128"/>
              <a:ea typeface="BIZ UDPゴシック" panose="020B0400000000000000" pitchFamily="50" charset="-128"/>
            </a:endParaRPr>
          </a:p>
          <a:p>
            <a:endParaRPr kumimoji="1" lang="en-US" altLang="ja-JP" sz="1600" dirty="0" smtClean="0">
              <a:solidFill>
                <a:srgbClr val="0070C0"/>
              </a:solidFill>
              <a:latin typeface="BIZ UDPゴシック" panose="020B0400000000000000" pitchFamily="50" charset="-128"/>
              <a:ea typeface="BIZ UDPゴシック" panose="020B0400000000000000" pitchFamily="50" charset="-128"/>
            </a:endParaRPr>
          </a:p>
          <a:p>
            <a:endParaRPr kumimoji="1" lang="en-US" altLang="ja-JP" sz="1200" dirty="0">
              <a:solidFill>
                <a:srgbClr val="0070C0"/>
              </a:solidFill>
              <a:latin typeface="BIZ UDPゴシック" panose="020B0400000000000000" pitchFamily="50" charset="-128"/>
              <a:ea typeface="BIZ UDPゴシック" panose="020B0400000000000000" pitchFamily="50" charset="-128"/>
            </a:endParaRPr>
          </a:p>
          <a:p>
            <a:endParaRPr lang="en-US" altLang="ja-JP" sz="1200" dirty="0">
              <a:solidFill>
                <a:schemeClr val="tx1"/>
              </a:solidFill>
              <a:latin typeface="BIZ UDPゴシック" panose="020B0400000000000000" pitchFamily="50" charset="-128"/>
              <a:ea typeface="BIZ UDPゴシック" panose="020B0400000000000000" pitchFamily="50" charset="-128"/>
            </a:endParaRPr>
          </a:p>
          <a:p>
            <a:r>
              <a:rPr lang="ja-JP" altLang="en-US" sz="2800" dirty="0">
                <a:solidFill>
                  <a:schemeClr val="tx1"/>
                </a:solidFill>
                <a:latin typeface="BIZ UDPゴシック" panose="020B0400000000000000" pitchFamily="50" charset="-128"/>
                <a:ea typeface="BIZ UDPゴシック" panose="020B0400000000000000" pitchFamily="50" charset="-128"/>
              </a:rPr>
              <a:t>　</a:t>
            </a:r>
            <a:endParaRPr lang="en-US" altLang="ja-JP" sz="2800" dirty="0" smtClean="0">
              <a:solidFill>
                <a:schemeClr val="tx1"/>
              </a:solidFill>
              <a:latin typeface="BIZ UDPゴシック" panose="020B0400000000000000" pitchFamily="50" charset="-128"/>
              <a:ea typeface="BIZ UDPゴシック" panose="020B0400000000000000" pitchFamily="50" charset="-128"/>
            </a:endParaRPr>
          </a:p>
          <a:p>
            <a:r>
              <a:rPr lang="ja-JP" altLang="en-US" sz="1600" dirty="0" smtClean="0">
                <a:solidFill>
                  <a:schemeClr val="tx1"/>
                </a:solidFill>
                <a:latin typeface="BIZ UDPゴシック" panose="020B0400000000000000" pitchFamily="50" charset="-128"/>
                <a:ea typeface="BIZ UDPゴシック" panose="020B0400000000000000" pitchFamily="50" charset="-128"/>
              </a:rPr>
              <a:t>　</a:t>
            </a:r>
            <a:endParaRPr kumimoji="1" lang="ja-JP" altLang="en-US" dirty="0"/>
          </a:p>
        </p:txBody>
      </p:sp>
      <p:sp>
        <p:nvSpPr>
          <p:cNvPr id="4" name="正方形/長方形 3"/>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8824384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514350" y="904099"/>
            <a:ext cx="5735956" cy="3917492"/>
          </a:xfrm>
        </p:spPr>
        <p:txBody>
          <a:bodyPr/>
          <a:lstStyle/>
          <a:p>
            <a:endParaRPr kumimoji="1" lang="en-US" altLang="ja-JP" dirty="0" smtClean="0"/>
          </a:p>
          <a:p>
            <a:r>
              <a:rPr kumimoji="1" lang="ja-JP" altLang="en-US" sz="2000" dirty="0" smtClean="0">
                <a:latin typeface="BIZ UDPゴシック" panose="020B0400000000000000" pitchFamily="50" charset="-128"/>
                <a:ea typeface="BIZ UDPゴシック" panose="020B0400000000000000" pitchFamily="50" charset="-128"/>
              </a:rPr>
              <a:t>災害時用特設公衆電話モジュラージャック</a:t>
            </a:r>
            <a:endParaRPr kumimoji="1" lang="ja-JP" altLang="en-US" sz="2000" dirty="0">
              <a:latin typeface="BIZ UDPゴシック" panose="020B0400000000000000" pitchFamily="50" charset="-128"/>
              <a:ea typeface="BIZ UDPゴシック" panose="020B0400000000000000" pitchFamily="50" charset="-128"/>
            </a:endParaRPr>
          </a:p>
        </p:txBody>
      </p:sp>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74" y="1983522"/>
            <a:ext cx="2447925" cy="3263900"/>
          </a:xfrm>
          <a:prstGeom prst="rect">
            <a:avLst/>
          </a:prstGeom>
        </p:spPr>
      </p:pic>
      <p:pic>
        <p:nvPicPr>
          <p:cNvPr id="9" name="図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2091" y="1983522"/>
            <a:ext cx="2447925" cy="3263900"/>
          </a:xfrm>
          <a:prstGeom prst="rect">
            <a:avLst/>
          </a:prstGeom>
        </p:spPr>
      </p:pic>
      <p:sp>
        <p:nvSpPr>
          <p:cNvPr id="7" name="タイトル 6"/>
          <p:cNvSpPr>
            <a:spLocks noGrp="1"/>
          </p:cNvSpPr>
          <p:nvPr>
            <p:ph type="ctrTitle"/>
          </p:nvPr>
        </p:nvSpPr>
        <p:spPr>
          <a:xfrm>
            <a:off x="514350" y="5901014"/>
            <a:ext cx="5829300" cy="2171700"/>
          </a:xfrm>
        </p:spPr>
        <p:txBody>
          <a:bodyPr>
            <a:normAutofit/>
          </a:bodyPr>
          <a:lstStyle/>
          <a:p>
            <a:pPr algn="l"/>
            <a:r>
              <a:rPr lang="ja-JP" altLang="en-US" sz="1400" dirty="0" smtClean="0">
                <a:latin typeface="BIZ UDPゴシック" panose="020B0400000000000000" pitchFamily="50" charset="-128"/>
                <a:ea typeface="BIZ UDPゴシック" panose="020B0400000000000000" pitchFamily="50" charset="-128"/>
              </a:rPr>
              <a:t>・　</a:t>
            </a:r>
            <a:r>
              <a:rPr kumimoji="1" lang="ja-JP" altLang="en-US" sz="1400" dirty="0" smtClean="0">
                <a:latin typeface="BIZ UDPゴシック" panose="020B0400000000000000" pitchFamily="50" charset="-128"/>
                <a:ea typeface="BIZ UDPゴシック" panose="020B0400000000000000" pitchFamily="50" charset="-128"/>
              </a:rPr>
              <a:t>災害時用特設公衆電話は、災害時に優先的に電話をかけることができ　</a:t>
            </a:r>
            <a:r>
              <a:rPr kumimoji="1" lang="en-US" altLang="ja-JP" sz="1400" dirty="0" smtClean="0">
                <a:latin typeface="BIZ UDPゴシック" panose="020B0400000000000000" pitchFamily="50" charset="-128"/>
                <a:ea typeface="BIZ UDPゴシック" panose="020B0400000000000000" pitchFamily="50" charset="-128"/>
              </a:rPr>
              <a:t/>
            </a:r>
            <a:br>
              <a:rPr kumimoji="1" lang="en-US" altLang="ja-JP" sz="1400" dirty="0" smtClean="0">
                <a:latin typeface="BIZ UDPゴシック" panose="020B0400000000000000" pitchFamily="50" charset="-128"/>
                <a:ea typeface="BIZ UDPゴシック" panose="020B0400000000000000" pitchFamily="50" charset="-128"/>
              </a:rPr>
            </a:br>
            <a:r>
              <a:rPr lang="ja-JP" altLang="en-US" sz="1400" dirty="0">
                <a:latin typeface="BIZ UDPゴシック" panose="020B0400000000000000" pitchFamily="50" charset="-128"/>
                <a:ea typeface="BIZ UDPゴシック" panose="020B0400000000000000" pitchFamily="50" charset="-128"/>
              </a:rPr>
              <a:t>　</a:t>
            </a:r>
            <a:r>
              <a:rPr kumimoji="1" lang="ja-JP" altLang="en-US" sz="1400" dirty="0" err="1" smtClean="0">
                <a:latin typeface="BIZ UDPゴシック" panose="020B0400000000000000" pitchFamily="50" charset="-128"/>
                <a:ea typeface="BIZ UDPゴシック" panose="020B0400000000000000" pitchFamily="50" charset="-128"/>
              </a:rPr>
              <a:t>る</a:t>
            </a:r>
            <a:r>
              <a:rPr kumimoji="1" lang="ja-JP" altLang="en-US" sz="1400" dirty="0" smtClean="0">
                <a:latin typeface="BIZ UDPゴシック" panose="020B0400000000000000" pitchFamily="50" charset="-128"/>
                <a:ea typeface="BIZ UDPゴシック" panose="020B0400000000000000" pitchFamily="50" charset="-128"/>
              </a:rPr>
              <a:t>電話です。</a:t>
            </a:r>
            <a:r>
              <a:rPr kumimoji="1" lang="en-US" altLang="ja-JP" sz="1400" dirty="0" smtClean="0">
                <a:latin typeface="BIZ UDPゴシック" panose="020B0400000000000000" pitchFamily="50" charset="-128"/>
                <a:ea typeface="BIZ UDPゴシック" panose="020B0400000000000000" pitchFamily="50" charset="-128"/>
              </a:rPr>
              <a:t/>
            </a:r>
            <a:br>
              <a:rPr kumimoji="1" lang="en-US" altLang="ja-JP" sz="1400" dirty="0" smtClean="0">
                <a:latin typeface="BIZ UDPゴシック" panose="020B0400000000000000" pitchFamily="50" charset="-128"/>
                <a:ea typeface="BIZ UDPゴシック" panose="020B0400000000000000" pitchFamily="50" charset="-128"/>
              </a:rPr>
            </a:br>
            <a:r>
              <a:rPr lang="en-US" altLang="ja-JP" sz="1400" dirty="0">
                <a:latin typeface="BIZ UDPゴシック" panose="020B0400000000000000" pitchFamily="50" charset="-128"/>
                <a:ea typeface="BIZ UDPゴシック" panose="020B0400000000000000" pitchFamily="50" charset="-128"/>
              </a:rPr>
              <a:t/>
            </a:r>
            <a:br>
              <a:rPr lang="en-US" altLang="ja-JP" sz="1400" dirty="0">
                <a:latin typeface="BIZ UDPゴシック" panose="020B0400000000000000" pitchFamily="50" charset="-128"/>
                <a:ea typeface="BIZ UDPゴシック" panose="020B0400000000000000" pitchFamily="50" charset="-128"/>
              </a:rPr>
            </a:br>
            <a:r>
              <a:rPr lang="ja-JP" altLang="en-US" sz="1400" dirty="0" smtClean="0">
                <a:latin typeface="BIZ UDPゴシック" panose="020B0400000000000000" pitchFamily="50" charset="-128"/>
                <a:ea typeface="BIZ UDPゴシック" panose="020B0400000000000000" pitchFamily="50" charset="-128"/>
              </a:rPr>
              <a:t>・　市の施設や地区の公民館（一部未設置）に写真のようなモジュラー</a:t>
            </a:r>
            <a:r>
              <a:rPr lang="en-US" altLang="ja-JP" sz="1400" dirty="0" smtClean="0">
                <a:latin typeface="BIZ UDPゴシック" panose="020B0400000000000000" pitchFamily="50" charset="-128"/>
                <a:ea typeface="BIZ UDPゴシック" panose="020B0400000000000000" pitchFamily="50" charset="-128"/>
              </a:rPr>
              <a:t/>
            </a:r>
            <a:br>
              <a:rPr lang="en-US" altLang="ja-JP" sz="1400" dirty="0" smtClean="0">
                <a:latin typeface="BIZ UDPゴシック" panose="020B0400000000000000" pitchFamily="50" charset="-128"/>
                <a:ea typeface="BIZ UDPゴシック" panose="020B0400000000000000" pitchFamily="50" charset="-128"/>
              </a:rPr>
            </a:br>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ジャックが設置されています。</a:t>
            </a:r>
            <a:r>
              <a:rPr lang="en-US" altLang="ja-JP" sz="1400" dirty="0" smtClean="0">
                <a:latin typeface="BIZ UDPゴシック" panose="020B0400000000000000" pitchFamily="50" charset="-128"/>
                <a:ea typeface="BIZ UDPゴシック" panose="020B0400000000000000" pitchFamily="50" charset="-128"/>
              </a:rPr>
              <a:t/>
            </a:r>
            <a:br>
              <a:rPr lang="en-US" altLang="ja-JP" sz="1400" dirty="0" smtClean="0">
                <a:latin typeface="BIZ UDPゴシック" panose="020B0400000000000000" pitchFamily="50" charset="-128"/>
                <a:ea typeface="BIZ UDPゴシック" panose="020B0400000000000000" pitchFamily="50" charset="-128"/>
              </a:rPr>
            </a:br>
            <a:r>
              <a:rPr lang="en-US" altLang="ja-JP" sz="1400" dirty="0">
                <a:latin typeface="BIZ UDPゴシック" panose="020B0400000000000000" pitchFamily="50" charset="-128"/>
                <a:ea typeface="BIZ UDPゴシック" panose="020B0400000000000000" pitchFamily="50" charset="-128"/>
              </a:rPr>
              <a:t/>
            </a:r>
            <a:br>
              <a:rPr lang="en-US" altLang="ja-JP" sz="1400" dirty="0">
                <a:latin typeface="BIZ UDPゴシック" panose="020B0400000000000000" pitchFamily="50" charset="-128"/>
                <a:ea typeface="BIZ UDPゴシック" panose="020B0400000000000000" pitchFamily="50" charset="-128"/>
              </a:rPr>
            </a:br>
            <a:r>
              <a:rPr lang="ja-JP" altLang="en-US" sz="1400" dirty="0" smtClean="0">
                <a:latin typeface="BIZ UDPゴシック" panose="020B0400000000000000" pitchFamily="50" charset="-128"/>
                <a:ea typeface="BIZ UDPゴシック" panose="020B0400000000000000" pitchFamily="50" charset="-128"/>
              </a:rPr>
              <a:t>・　このモジュラージャックに電話機を設置して使用してください。</a:t>
            </a:r>
            <a:r>
              <a:rPr lang="en-US" altLang="ja-JP" sz="1400" dirty="0" smtClean="0">
                <a:latin typeface="BIZ UDPゴシック" panose="020B0400000000000000" pitchFamily="50" charset="-128"/>
                <a:ea typeface="BIZ UDPゴシック" panose="020B0400000000000000" pitchFamily="50" charset="-128"/>
              </a:rPr>
              <a:t/>
            </a:r>
            <a:br>
              <a:rPr lang="en-US" altLang="ja-JP" sz="1400" dirty="0" smtClean="0">
                <a:latin typeface="BIZ UDPゴシック" panose="020B0400000000000000" pitchFamily="50" charset="-128"/>
                <a:ea typeface="BIZ UDPゴシック" panose="020B0400000000000000" pitchFamily="50" charset="-128"/>
              </a:rPr>
            </a:br>
            <a:r>
              <a:rPr lang="en-US" altLang="ja-JP" sz="1400" dirty="0">
                <a:latin typeface="BIZ UDPゴシック" panose="020B0400000000000000" pitchFamily="50" charset="-128"/>
                <a:ea typeface="BIZ UDPゴシック" panose="020B0400000000000000" pitchFamily="50" charset="-128"/>
              </a:rPr>
              <a:t/>
            </a:r>
            <a:br>
              <a:rPr lang="en-US" altLang="ja-JP" sz="1400" dirty="0">
                <a:latin typeface="BIZ UDPゴシック" panose="020B0400000000000000" pitchFamily="50" charset="-128"/>
                <a:ea typeface="BIZ UDPゴシック" panose="020B0400000000000000" pitchFamily="50" charset="-128"/>
              </a:rPr>
            </a:br>
            <a:r>
              <a:rPr lang="ja-JP" altLang="en-US" sz="1400" dirty="0" smtClean="0">
                <a:latin typeface="BIZ UDPゴシック" panose="020B0400000000000000" pitchFamily="50" charset="-128"/>
                <a:ea typeface="BIZ UDPゴシック" panose="020B0400000000000000" pitchFamily="50" charset="-128"/>
              </a:rPr>
              <a:t>・　この電話は発信のみとなっています。この電話に外部から電話をかけ</a:t>
            </a:r>
            <a:r>
              <a:rPr lang="en-US" altLang="ja-JP" sz="1400" dirty="0" smtClean="0">
                <a:latin typeface="BIZ UDPゴシック" panose="020B0400000000000000" pitchFamily="50" charset="-128"/>
                <a:ea typeface="BIZ UDPゴシック" panose="020B0400000000000000" pitchFamily="50" charset="-128"/>
              </a:rPr>
              <a:t/>
            </a:r>
            <a:br>
              <a:rPr lang="en-US" altLang="ja-JP" sz="1400" dirty="0" smtClean="0">
                <a:latin typeface="BIZ UDPゴシック" panose="020B0400000000000000" pitchFamily="50" charset="-128"/>
                <a:ea typeface="BIZ UDPゴシック" panose="020B0400000000000000" pitchFamily="50" charset="-128"/>
              </a:rPr>
            </a:br>
            <a:r>
              <a:rPr lang="ja-JP" altLang="en-US" sz="1400" dirty="0">
                <a:latin typeface="BIZ UDPゴシック" panose="020B0400000000000000" pitchFamily="50" charset="-128"/>
                <a:ea typeface="BIZ UDPゴシック" panose="020B0400000000000000" pitchFamily="50" charset="-128"/>
              </a:rPr>
              <a:t>　</a:t>
            </a:r>
            <a:r>
              <a:rPr lang="ja-JP" altLang="en-US" sz="1400" dirty="0" err="1" smtClean="0">
                <a:latin typeface="BIZ UDPゴシック" panose="020B0400000000000000" pitchFamily="50" charset="-128"/>
                <a:ea typeface="BIZ UDPゴシック" panose="020B0400000000000000" pitchFamily="50" charset="-128"/>
              </a:rPr>
              <a:t>る</a:t>
            </a:r>
            <a:r>
              <a:rPr lang="ja-JP" altLang="en-US" sz="1400" dirty="0" smtClean="0">
                <a:latin typeface="BIZ UDPゴシック" panose="020B0400000000000000" pitchFamily="50" charset="-128"/>
                <a:ea typeface="BIZ UDPゴシック" panose="020B0400000000000000" pitchFamily="50" charset="-128"/>
              </a:rPr>
              <a:t>ことはできません。</a:t>
            </a:r>
            <a:endParaRPr kumimoji="1" lang="ja-JP" altLang="en-US" sz="14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641933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a:bodyPr>
          <a:lstStyle/>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玄関（出入口）付近に受付を設置します。</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長机とイスを設置する。</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避難</a:t>
            </a:r>
            <a:r>
              <a:rPr lang="ja-JP" altLang="en-US" sz="1200" dirty="0">
                <a:latin typeface="BIZ UDPゴシック" panose="020B0400000000000000" pitchFamily="50" charset="-128"/>
                <a:ea typeface="BIZ UDPゴシック" panose="020B0400000000000000" pitchFamily="50" charset="-128"/>
              </a:rPr>
              <a:t>者</a:t>
            </a:r>
            <a:r>
              <a:rPr lang="ja-JP" altLang="en-US" sz="1200" dirty="0" smtClean="0">
                <a:latin typeface="BIZ UDPゴシック" panose="020B0400000000000000" pitchFamily="50" charset="-128"/>
                <a:ea typeface="BIZ UDPゴシック" panose="020B0400000000000000" pitchFamily="50" charset="-128"/>
              </a:rPr>
              <a:t>数と受付担当者数を勘案して、長机とイスの数を決め</a:t>
            </a:r>
            <a:r>
              <a:rPr lang="ja-JP" altLang="en-US" sz="1200" dirty="0">
                <a:latin typeface="BIZ UDPゴシック" panose="020B0400000000000000" pitchFamily="50" charset="-128"/>
                <a:ea typeface="BIZ UDPゴシック" panose="020B0400000000000000" pitchFamily="50" charset="-128"/>
              </a:rPr>
              <a:t>設置</a:t>
            </a:r>
            <a:r>
              <a:rPr lang="ja-JP" altLang="en-US" sz="1200" dirty="0" smtClean="0">
                <a:latin typeface="BIZ UDPゴシック" panose="020B0400000000000000" pitchFamily="50" charset="-128"/>
                <a:ea typeface="BIZ UDPゴシック" panose="020B0400000000000000" pitchFamily="50" charset="-128"/>
              </a:rPr>
              <a:t>します。</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近くに長机がない場合は、代用できる机・テーブル等を利用する。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受付用の文書等を用意する。</a:t>
            </a:r>
            <a:endParaRPr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避難者カード、避難者名簿、筆記用具</a:t>
            </a:r>
            <a:r>
              <a:rPr lang="ja-JP" altLang="en-US" sz="1200" dirty="0">
                <a:latin typeface="BIZ UDPゴシック" panose="020B0400000000000000" pitchFamily="50" charset="-128"/>
                <a:ea typeface="BIZ UDPゴシック" panose="020B0400000000000000" pitchFamily="50" charset="-128"/>
              </a:rPr>
              <a:t>等</a:t>
            </a:r>
            <a:r>
              <a:rPr lang="ja-JP" altLang="en-US" sz="1200" dirty="0" smtClean="0">
                <a:latin typeface="BIZ UDPゴシック" panose="020B0400000000000000" pitchFamily="50" charset="-128"/>
                <a:ea typeface="BIZ UDPゴシック" panose="020B0400000000000000" pitchFamily="50" charset="-128"/>
              </a:rPr>
              <a:t>を</a:t>
            </a:r>
            <a:r>
              <a:rPr lang="ja-JP" altLang="en-US" sz="1200" dirty="0">
                <a:latin typeface="BIZ UDPゴシック" panose="020B0400000000000000" pitchFamily="50" charset="-128"/>
                <a:ea typeface="BIZ UDPゴシック" panose="020B0400000000000000" pitchFamily="50" charset="-128"/>
              </a:rPr>
              <a:t>準備</a:t>
            </a:r>
            <a:r>
              <a:rPr lang="ja-JP" altLang="en-US" sz="1200" dirty="0" smtClean="0">
                <a:latin typeface="BIZ UDPゴシック" panose="020B0400000000000000" pitchFamily="50" charset="-128"/>
                <a:ea typeface="BIZ UDPゴシック" panose="020B0400000000000000" pitchFamily="50" charset="-128"/>
              </a:rPr>
              <a:t>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必要に応じて手指消毒薬・マスクを用意します。</a:t>
            </a:r>
            <a:endParaRPr lang="en-US" altLang="ja-JP" sz="14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マスクは必要とする方に配布してください。</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下足入れのビニール袋を準備する。</a:t>
            </a:r>
            <a:endParaRPr lang="en-US" altLang="ja-JP" sz="1400" dirty="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受付場所が室内の場合は、事前に下足を脱ぐ場所に下足入れのビニール袋を準備する。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受付を表示し、受付付近に避難所利用範囲、施設利用ルール等を明示する。</a:t>
            </a:r>
            <a:endParaRPr lang="en-US" altLang="ja-JP" sz="1400" dirty="0">
              <a:latin typeface="BIZ UDPゴシック" panose="020B0400000000000000" pitchFamily="50" charset="-128"/>
              <a:ea typeface="BIZ UDPゴシック" panose="020B0400000000000000" pitchFamily="50" charset="-128"/>
            </a:endParaRPr>
          </a:p>
          <a:p>
            <a:pPr marL="0" indent="0">
              <a:buNone/>
            </a:pPr>
            <a:endParaRPr kumimoji="1"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400" dirty="0" smtClean="0">
                <a:latin typeface="BIZ UDPゴシック" panose="020B0400000000000000" pitchFamily="50" charset="-128"/>
                <a:ea typeface="BIZ UDPゴシック" panose="020B0400000000000000" pitchFamily="50" charset="-128"/>
              </a:rPr>
              <a:t>　〇 受け入れ準備が整い開設したら、避難所の看板を施設入口に設置する。</a:t>
            </a:r>
            <a:endParaRPr kumimoji="1" lang="en-US" altLang="ja-JP" sz="1400" dirty="0" smtClean="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a:t>
            </a:r>
            <a:r>
              <a:rPr kumimoji="1" lang="ja-JP" altLang="en-US" dirty="0"/>
              <a:t>⑥</a:t>
            </a:r>
          </a:p>
        </p:txBody>
      </p:sp>
      <p:sp>
        <p:nvSpPr>
          <p:cNvPr id="5"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受 付 の 設 置</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0298412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750" y="133350"/>
            <a:ext cx="5915025" cy="914400"/>
          </a:xfrm>
        </p:spPr>
        <p:txBody>
          <a:bodyPr>
            <a:normAutofit/>
          </a:bodyPr>
          <a:lstStyle/>
          <a:p>
            <a:pPr algn="ctr"/>
            <a:r>
              <a:rPr kumimoji="1" lang="ja-JP" altLang="en-US" sz="2000" dirty="0" smtClean="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参考</a:t>
            </a:r>
            <a:r>
              <a:rPr kumimoji="1" lang="ja-JP" altLang="en-US" sz="1400" dirty="0" smtClean="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　</a:t>
            </a:r>
            <a:r>
              <a:rPr lang="ja-JP" altLang="en-US" sz="1400" dirty="0" smtClean="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r>
              <a:rPr kumimoji="1" lang="ja-JP" altLang="en-US" sz="1400" dirty="0" smtClean="0">
                <a:latin typeface="BIZ UDP明朝 Medium" panose="02020500000000000000" pitchFamily="18" charset="-128"/>
                <a:ea typeface="BIZ UDP明朝 Medium" panose="02020500000000000000" pitchFamily="18" charset="-128"/>
              </a:rPr>
              <a:t>諏訪市の広域避難所に置かれている開設ボックスの資器材）</a:t>
            </a:r>
            <a:endParaRPr kumimoji="1" lang="ja-JP" altLang="en-US" sz="1400" dirty="0">
              <a:latin typeface="BIZ UDP明朝 Medium" panose="02020500000000000000" pitchFamily="18" charset="-128"/>
              <a:ea typeface="BIZ UDP明朝 Medium" panose="02020500000000000000" pitchFamily="18" charset="-128"/>
            </a:endParaRPr>
          </a:p>
        </p:txBody>
      </p:sp>
      <p:graphicFrame>
        <p:nvGraphicFramePr>
          <p:cNvPr id="5" name="表 4"/>
          <p:cNvGraphicFramePr>
            <a:graphicFrameLocks noGrp="1"/>
          </p:cNvGraphicFramePr>
          <p:nvPr>
            <p:extLst>
              <p:ext uri="{D42A27DB-BD31-4B8C-83A1-F6EECF244321}">
                <p14:modId xmlns:p14="http://schemas.microsoft.com/office/powerpoint/2010/main" val="1588034617"/>
              </p:ext>
            </p:extLst>
          </p:nvPr>
        </p:nvGraphicFramePr>
        <p:xfrm>
          <a:off x="1128712" y="864233"/>
          <a:ext cx="4737100" cy="8451216"/>
        </p:xfrm>
        <a:graphic>
          <a:graphicData uri="http://schemas.openxmlformats.org/drawingml/2006/table">
            <a:tbl>
              <a:tblPr firstRow="1" bandRow="1">
                <a:tableStyleId>{5C22544A-7EE6-4342-B048-85BDC9FD1C3A}</a:tableStyleId>
              </a:tblPr>
              <a:tblGrid>
                <a:gridCol w="803444">
                  <a:extLst>
                    <a:ext uri="{9D8B030D-6E8A-4147-A177-3AD203B41FA5}">
                      <a16:colId xmlns:a16="http://schemas.microsoft.com/office/drawing/2014/main" val="4162767882"/>
                    </a:ext>
                  </a:extLst>
                </a:gridCol>
                <a:gridCol w="2950242">
                  <a:extLst>
                    <a:ext uri="{9D8B030D-6E8A-4147-A177-3AD203B41FA5}">
                      <a16:colId xmlns:a16="http://schemas.microsoft.com/office/drawing/2014/main" val="631094383"/>
                    </a:ext>
                  </a:extLst>
                </a:gridCol>
                <a:gridCol w="983414">
                  <a:extLst>
                    <a:ext uri="{9D8B030D-6E8A-4147-A177-3AD203B41FA5}">
                      <a16:colId xmlns:a16="http://schemas.microsoft.com/office/drawing/2014/main" val="3829536499"/>
                    </a:ext>
                  </a:extLst>
                </a:gridCol>
              </a:tblGrid>
              <a:tr h="234756">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　</a:t>
                      </a:r>
                    </a:p>
                  </a:txBody>
                  <a:tcPr marL="9525" marR="9525" marT="9525" marB="0" anchor="ctr"/>
                </a:tc>
                <a:tc>
                  <a:txBody>
                    <a:bodyPr/>
                    <a:lstStyle/>
                    <a:p>
                      <a:pPr algn="dist"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品目</a:t>
                      </a:r>
                    </a:p>
                  </a:txBody>
                  <a:tcPr marL="714375" marR="714375" marT="9525" marB="0" anchor="ctr"/>
                </a:tc>
                <a:tc>
                  <a:txBody>
                    <a:bodyPr/>
                    <a:lstStyle/>
                    <a:p>
                      <a:pPr algn="ctr"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数量</a:t>
                      </a:r>
                    </a:p>
                  </a:txBody>
                  <a:tcPr marL="9525" marR="9525" marT="9525" marB="0" anchor="ctr"/>
                </a:tc>
                <a:extLst>
                  <a:ext uri="{0D108BD9-81ED-4DB2-BD59-A6C34878D82A}">
                    <a16:rowId xmlns:a16="http://schemas.microsoft.com/office/drawing/2014/main" val="1264425316"/>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避難所のルール、案内表示</a:t>
                      </a:r>
                    </a:p>
                  </a:txBody>
                  <a:tcPr marL="142875" marR="9525" marT="9525" marB="0" anchor="ct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セット</a:t>
                      </a:r>
                    </a:p>
                  </a:txBody>
                  <a:tcPr marL="9525" marR="9525" marT="9525" marB="0" anchor="ctr"/>
                </a:tc>
                <a:extLst>
                  <a:ext uri="{0D108BD9-81ED-4DB2-BD59-A6C34878D82A}">
                    <a16:rowId xmlns:a16="http://schemas.microsoft.com/office/drawing/2014/main" val="3642909203"/>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開設・運営マニュアル</a:t>
                      </a:r>
                    </a:p>
                  </a:txBody>
                  <a:tcPr marL="142875" marR="9525" marT="9525" marB="0" anchor="ctr"/>
                </a:tc>
                <a:tc>
                  <a:txBody>
                    <a:bodyPr/>
                    <a:lstStyle/>
                    <a:p>
                      <a:pPr algn="ctr"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各２</a:t>
                      </a:r>
                    </a:p>
                  </a:txBody>
                  <a:tcPr marL="9525" marR="9525" marT="9525" marB="0" anchor="ctr"/>
                </a:tc>
                <a:extLst>
                  <a:ext uri="{0D108BD9-81ED-4DB2-BD59-A6C34878D82A}">
                    <a16:rowId xmlns:a16="http://schemas.microsoft.com/office/drawing/2014/main" val="2056703001"/>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a:t>
                      </a:r>
                    </a:p>
                  </a:txBody>
                  <a:tcPr marL="9525" marR="9525" marT="9525" marB="0" anchor="ctr"/>
                </a:tc>
                <a:tc>
                  <a:txBody>
                    <a:bodyPr/>
                    <a:lstStyle/>
                    <a:p>
                      <a:pPr algn="l" fontAlgn="ctr"/>
                      <a:r>
                        <a:rPr lang="zh-TW"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避難所運営様式集</a:t>
                      </a:r>
                    </a:p>
                  </a:txBody>
                  <a:tcPr marL="142875" marR="9525" marT="9525" marB="0" anchor="ct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冊</a:t>
                      </a:r>
                    </a:p>
                  </a:txBody>
                  <a:tcPr marL="9525" marR="9525" marT="9525" marB="0" anchor="ctr"/>
                </a:tc>
                <a:extLst>
                  <a:ext uri="{0D108BD9-81ED-4DB2-BD59-A6C34878D82A}">
                    <a16:rowId xmlns:a16="http://schemas.microsoft.com/office/drawing/2014/main" val="1924858880"/>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4</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避難者ｶｰﾄﾞ・健康チェックシート</a:t>
                      </a:r>
                    </a:p>
                  </a:txBody>
                  <a:tcPr marL="142875" marR="9525" marT="9525" marB="0" anchor="ctr"/>
                </a:tc>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200</a:t>
                      </a: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枚</a:t>
                      </a:r>
                    </a:p>
                  </a:txBody>
                  <a:tcPr marL="9525" marR="9525" marT="9525" marB="0" anchor="ctr"/>
                </a:tc>
                <a:extLst>
                  <a:ext uri="{0D108BD9-81ED-4DB2-BD59-A6C34878D82A}">
                    <a16:rowId xmlns:a16="http://schemas.microsoft.com/office/drawing/2014/main" val="2522945864"/>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5</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ハザードマップ</a:t>
                      </a:r>
                    </a:p>
                  </a:txBody>
                  <a:tcPr marL="142875" marR="9525" marT="9525" marB="0" anchor="ctr"/>
                </a:tc>
                <a:tc>
                  <a:txBody>
                    <a:bodyPr/>
                    <a:lstStyle/>
                    <a:p>
                      <a:pPr algn="ctr"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１冊</a:t>
                      </a:r>
                    </a:p>
                  </a:txBody>
                  <a:tcPr marL="9525" marR="9525" marT="9525" marB="0" anchor="ctr"/>
                </a:tc>
                <a:extLst>
                  <a:ext uri="{0D108BD9-81ED-4DB2-BD59-A6C34878D82A}">
                    <a16:rowId xmlns:a16="http://schemas.microsoft.com/office/drawing/2014/main" val="3912802694"/>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6</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クリップボード</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４枚</a:t>
                      </a:r>
                    </a:p>
                  </a:txBody>
                  <a:tcPr marL="9525" marR="9525" marT="9525" marB="0" anchor="ctr"/>
                </a:tc>
                <a:extLst>
                  <a:ext uri="{0D108BD9-81ED-4DB2-BD59-A6C34878D82A}">
                    <a16:rowId xmlns:a16="http://schemas.microsoft.com/office/drawing/2014/main" val="512814217"/>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7</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模造紙</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５枚</a:t>
                      </a:r>
                    </a:p>
                  </a:txBody>
                  <a:tcPr marL="9525" marR="9525" marT="9525" marB="0" anchor="ctr"/>
                </a:tc>
                <a:extLst>
                  <a:ext uri="{0D108BD9-81ED-4DB2-BD59-A6C34878D82A}">
                    <a16:rowId xmlns:a16="http://schemas.microsoft.com/office/drawing/2014/main" val="1304822083"/>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8</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校舎、体育館レイアウト図</a:t>
                      </a:r>
                    </a:p>
                  </a:txBody>
                  <a:tcPr marL="142875" marR="9525" marT="9525" marB="0" anchor="ctr"/>
                </a:tc>
                <a:tc>
                  <a:txBody>
                    <a:bodyPr/>
                    <a:lstStyle/>
                    <a:p>
                      <a:pPr algn="ctr" fontAlgn="ct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1</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枚</a:t>
                      </a:r>
                    </a:p>
                  </a:txBody>
                  <a:tcPr marL="9525" marR="9525" marT="9525" marB="0" anchor="ctr"/>
                </a:tc>
                <a:extLst>
                  <a:ext uri="{0D108BD9-81ED-4DB2-BD59-A6C34878D82A}">
                    <a16:rowId xmlns:a16="http://schemas.microsoft.com/office/drawing/2014/main" val="1002558118"/>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9</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鉛筆削り（大１・小１）</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２個</a:t>
                      </a:r>
                    </a:p>
                  </a:txBody>
                  <a:tcPr marL="9525" marR="9525" marT="9525" marB="0" anchor="ctr"/>
                </a:tc>
                <a:extLst>
                  <a:ext uri="{0D108BD9-81ED-4DB2-BD59-A6C34878D82A}">
                    <a16:rowId xmlns:a16="http://schemas.microsoft.com/office/drawing/2014/main" val="838660893"/>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10</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鉛筆</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１２本</a:t>
                      </a:r>
                    </a:p>
                  </a:txBody>
                  <a:tcPr marL="9525" marR="9525" marT="9525" marB="0" anchor="ctr"/>
                </a:tc>
                <a:extLst>
                  <a:ext uri="{0D108BD9-81ED-4DB2-BD59-A6C34878D82A}">
                    <a16:rowId xmlns:a16="http://schemas.microsoft.com/office/drawing/2014/main" val="1677272136"/>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11</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消しゴム</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３個</a:t>
                      </a:r>
                    </a:p>
                  </a:txBody>
                  <a:tcPr marL="9525" marR="9525" marT="9525" marB="0" anchor="ctr"/>
                </a:tc>
                <a:extLst>
                  <a:ext uri="{0D108BD9-81ED-4DB2-BD59-A6C34878D82A}">
                    <a16:rowId xmlns:a16="http://schemas.microsoft.com/office/drawing/2014/main" val="820208680"/>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12</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黒マジック</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３本</a:t>
                      </a:r>
                    </a:p>
                  </a:txBody>
                  <a:tcPr marL="9525" marR="9525" marT="9525" marB="0" anchor="ctr"/>
                </a:tc>
                <a:extLst>
                  <a:ext uri="{0D108BD9-81ED-4DB2-BD59-A6C34878D82A}">
                    <a16:rowId xmlns:a16="http://schemas.microsoft.com/office/drawing/2014/main" val="326581555"/>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13</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赤マジック</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３本</a:t>
                      </a:r>
                    </a:p>
                  </a:txBody>
                  <a:tcPr marL="9525" marR="9525" marT="9525" marB="0" anchor="ctr"/>
                </a:tc>
                <a:extLst>
                  <a:ext uri="{0D108BD9-81ED-4DB2-BD59-A6C34878D82A}">
                    <a16:rowId xmlns:a16="http://schemas.microsoft.com/office/drawing/2014/main" val="1654544370"/>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14</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青マジック</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３本</a:t>
                      </a:r>
                    </a:p>
                  </a:txBody>
                  <a:tcPr marL="9525" marR="9525" marT="9525" marB="0" anchor="ctr"/>
                </a:tc>
                <a:extLst>
                  <a:ext uri="{0D108BD9-81ED-4DB2-BD59-A6C34878D82A}">
                    <a16:rowId xmlns:a16="http://schemas.microsoft.com/office/drawing/2014/main" val="3424088298"/>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15</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ポストイット（大）</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４色</a:t>
                      </a:r>
                    </a:p>
                  </a:txBody>
                  <a:tcPr marL="9525" marR="9525" marT="9525" marB="0" anchor="ctr"/>
                </a:tc>
                <a:extLst>
                  <a:ext uri="{0D108BD9-81ED-4DB2-BD59-A6C34878D82A}">
                    <a16:rowId xmlns:a16="http://schemas.microsoft.com/office/drawing/2014/main" val="1358831489"/>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16</a:t>
                      </a:r>
                    </a:p>
                  </a:txBody>
                  <a:tcPr marL="9525" marR="9525" marT="9525" marB="0" anchor="ctr"/>
                </a:tc>
                <a:tc>
                  <a:txBody>
                    <a:bodyPr/>
                    <a:lstStyle/>
                    <a:p>
                      <a:pPr algn="l"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ポストイット（長方形）</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５色</a:t>
                      </a:r>
                    </a:p>
                  </a:txBody>
                  <a:tcPr marL="9525" marR="9525" marT="9525" marB="0" anchor="ctr"/>
                </a:tc>
                <a:extLst>
                  <a:ext uri="{0D108BD9-81ED-4DB2-BD59-A6C34878D82A}">
                    <a16:rowId xmlns:a16="http://schemas.microsoft.com/office/drawing/2014/main" val="2439197062"/>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17</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ハサミ</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2487358521"/>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18</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カッターナイフ</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943037589"/>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19</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セロテープ</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2522976380"/>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20</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ガムテープ</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2051874896"/>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21</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養生テープ</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3022466277"/>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22</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立入禁止テープ</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524657983"/>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23</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とらロープ（２０ｍ）</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3918163145"/>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24</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防災ラジオ</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１台</a:t>
                      </a:r>
                    </a:p>
                  </a:txBody>
                  <a:tcPr marL="9525" marR="9525" marT="9525" marB="0" anchor="ctr"/>
                </a:tc>
                <a:extLst>
                  <a:ext uri="{0D108BD9-81ED-4DB2-BD59-A6C34878D82A}">
                    <a16:rowId xmlns:a16="http://schemas.microsoft.com/office/drawing/2014/main" val="1559579046"/>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25</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延長コード</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２本</a:t>
                      </a:r>
                    </a:p>
                  </a:txBody>
                  <a:tcPr marL="9525" marR="9525" marT="9525" marB="0" anchor="ctr"/>
                </a:tc>
                <a:extLst>
                  <a:ext uri="{0D108BD9-81ED-4DB2-BD59-A6C34878D82A}">
                    <a16:rowId xmlns:a16="http://schemas.microsoft.com/office/drawing/2014/main" val="4008975609"/>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26</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スケール</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１本</a:t>
                      </a:r>
                    </a:p>
                  </a:txBody>
                  <a:tcPr marL="9525" marR="9525" marT="9525" marB="0" anchor="ctr"/>
                </a:tc>
                <a:extLst>
                  <a:ext uri="{0D108BD9-81ED-4DB2-BD59-A6C34878D82A}">
                    <a16:rowId xmlns:a16="http://schemas.microsoft.com/office/drawing/2014/main" val="4005733773"/>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27</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ものさし</a:t>
                      </a:r>
                    </a:p>
                  </a:txBody>
                  <a:tcPr marL="142875" marR="9525" marT="9525" marB="0" anchor="ctr"/>
                </a:tc>
                <a:tc>
                  <a:txBody>
                    <a:bodyPr/>
                    <a:lstStyle/>
                    <a:p>
                      <a:pPr algn="ctr" fontAlgn="ct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1</a:t>
                      </a: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本</a:t>
                      </a:r>
                    </a:p>
                  </a:txBody>
                  <a:tcPr marL="9525" marR="9525" marT="9525" marB="0" anchor="ctr"/>
                </a:tc>
                <a:extLst>
                  <a:ext uri="{0D108BD9-81ED-4DB2-BD59-A6C34878D82A}">
                    <a16:rowId xmlns:a16="http://schemas.microsoft.com/office/drawing/2014/main" val="361857232"/>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28</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防災ベスト</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３枚</a:t>
                      </a:r>
                    </a:p>
                  </a:txBody>
                  <a:tcPr marL="9525" marR="9525" marT="9525" marB="0" anchor="ctr"/>
                </a:tc>
                <a:extLst>
                  <a:ext uri="{0D108BD9-81ED-4DB2-BD59-A6C34878D82A}">
                    <a16:rowId xmlns:a16="http://schemas.microsoft.com/office/drawing/2014/main" val="2871092990"/>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29</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誘導棒</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２本</a:t>
                      </a:r>
                    </a:p>
                  </a:txBody>
                  <a:tcPr marL="9525" marR="9525" marT="9525" marB="0" anchor="ctr"/>
                </a:tc>
                <a:extLst>
                  <a:ext uri="{0D108BD9-81ED-4DB2-BD59-A6C34878D82A}">
                    <a16:rowId xmlns:a16="http://schemas.microsoft.com/office/drawing/2014/main" val="22327968"/>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30</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ゴミ袋</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２枚</a:t>
                      </a:r>
                    </a:p>
                  </a:txBody>
                  <a:tcPr marL="9525" marR="9525" marT="9525" marB="0" anchor="ctr"/>
                </a:tc>
                <a:extLst>
                  <a:ext uri="{0D108BD9-81ED-4DB2-BD59-A6C34878D82A}">
                    <a16:rowId xmlns:a16="http://schemas.microsoft.com/office/drawing/2014/main" val="2509136199"/>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31</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キッチンペーパー</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２本</a:t>
                      </a:r>
                    </a:p>
                  </a:txBody>
                  <a:tcPr marL="9525" marR="9525" marT="9525" marB="0" anchor="ctr"/>
                </a:tc>
                <a:extLst>
                  <a:ext uri="{0D108BD9-81ED-4DB2-BD59-A6C34878D82A}">
                    <a16:rowId xmlns:a16="http://schemas.microsoft.com/office/drawing/2014/main" val="3773887886"/>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32</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非接触型体温計</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２台</a:t>
                      </a:r>
                    </a:p>
                  </a:txBody>
                  <a:tcPr marL="9525" marR="9525" marT="9525" marB="0" anchor="ctr"/>
                </a:tc>
                <a:extLst>
                  <a:ext uri="{0D108BD9-81ED-4DB2-BD59-A6C34878D82A}">
                    <a16:rowId xmlns:a16="http://schemas.microsoft.com/office/drawing/2014/main" val="1694470621"/>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33</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除菌スプレー</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２本</a:t>
                      </a:r>
                    </a:p>
                  </a:txBody>
                  <a:tcPr marL="9525" marR="9525" marT="9525" marB="0" anchor="ctr"/>
                </a:tc>
                <a:extLst>
                  <a:ext uri="{0D108BD9-81ED-4DB2-BD59-A6C34878D82A}">
                    <a16:rowId xmlns:a16="http://schemas.microsoft.com/office/drawing/2014/main" val="3068317675"/>
                  </a:ext>
                </a:extLst>
              </a:tr>
              <a:tr h="234756">
                <a:tc>
                  <a:txBody>
                    <a:bodyPr/>
                    <a:lstStyle/>
                    <a:p>
                      <a:pPr algn="ctr" fontAlgn="ctr"/>
                      <a:r>
                        <a:rPr lang="en-US" altLang="ja-JP" sz="1400" b="0" i="0" u="none" strike="noStrike">
                          <a:solidFill>
                            <a:srgbClr val="000000"/>
                          </a:solidFill>
                          <a:effectLst/>
                          <a:latin typeface="BIZ UDPゴシック" panose="020B0400000000000000" pitchFamily="50" charset="-128"/>
                          <a:ea typeface="BIZ UDPゴシック" panose="020B0400000000000000" pitchFamily="50" charset="-128"/>
                        </a:rPr>
                        <a:t>34</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フェイスシールド</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５枚</a:t>
                      </a:r>
                    </a:p>
                  </a:txBody>
                  <a:tcPr marL="9525" marR="9525" marT="9525" marB="0" anchor="ctr"/>
                </a:tc>
                <a:extLst>
                  <a:ext uri="{0D108BD9-81ED-4DB2-BD59-A6C34878D82A}">
                    <a16:rowId xmlns:a16="http://schemas.microsoft.com/office/drawing/2014/main" val="826434937"/>
                  </a:ext>
                </a:extLst>
              </a:tr>
              <a:tr h="234756">
                <a:tc>
                  <a:txBody>
                    <a:bodyPr/>
                    <a:lstStyle/>
                    <a:p>
                      <a:pPr algn="ctr" fontAlgn="ctr"/>
                      <a:r>
                        <a:rPr lang="en-US" altLang="ja-JP" sz="1400" b="0" i="0" u="none" strike="noStrike" dirty="0">
                          <a:solidFill>
                            <a:srgbClr val="000000"/>
                          </a:solidFill>
                          <a:effectLst/>
                          <a:latin typeface="BIZ UDPゴシック" panose="020B0400000000000000" pitchFamily="50" charset="-128"/>
                          <a:ea typeface="BIZ UDPゴシック" panose="020B0400000000000000" pitchFamily="50" charset="-128"/>
                        </a:rPr>
                        <a:t>35</a:t>
                      </a:r>
                    </a:p>
                  </a:txBody>
                  <a:tcPr marL="9525" marR="9525" marT="9525" marB="0" anchor="ctr"/>
                </a:tc>
                <a:tc>
                  <a:txBody>
                    <a:bodyPr/>
                    <a:lstStyle/>
                    <a:p>
                      <a:pPr algn="l" fontAlgn="ctr"/>
                      <a:r>
                        <a:rPr lang="ja-JP" altLang="en-US" sz="1400" b="0" i="0" u="none" strike="noStrike">
                          <a:solidFill>
                            <a:srgbClr val="000000"/>
                          </a:solidFill>
                          <a:effectLst/>
                          <a:latin typeface="BIZ UDPゴシック" panose="020B0400000000000000" pitchFamily="50" charset="-128"/>
                          <a:ea typeface="BIZ UDPゴシック" panose="020B0400000000000000" pitchFamily="50" charset="-128"/>
                        </a:rPr>
                        <a:t>ゴム手袋</a:t>
                      </a:r>
                    </a:p>
                  </a:txBody>
                  <a:tcPr marL="142875" marR="9525" marT="9525" marB="0" anchor="ctr"/>
                </a:tc>
                <a:tc>
                  <a:txBody>
                    <a:bodyPr/>
                    <a:lstStyle/>
                    <a:p>
                      <a:pPr algn="ctr" fontAlgn="ctr"/>
                      <a:r>
                        <a:rPr lang="ja-JP" altLang="en-US" sz="1400" b="0" i="0" u="none" strike="noStrike" dirty="0">
                          <a:solidFill>
                            <a:srgbClr val="000000"/>
                          </a:solidFill>
                          <a:effectLst/>
                          <a:latin typeface="BIZ UDPゴシック" panose="020B0400000000000000" pitchFamily="50" charset="-128"/>
                          <a:ea typeface="BIZ UDPゴシック" panose="020B0400000000000000" pitchFamily="50" charset="-128"/>
                        </a:rPr>
                        <a:t>２００枚</a:t>
                      </a:r>
                    </a:p>
                  </a:txBody>
                  <a:tcPr marL="9525" marR="9525" marT="9525" marB="0" anchor="ctr"/>
                </a:tc>
                <a:extLst>
                  <a:ext uri="{0D108BD9-81ED-4DB2-BD59-A6C34878D82A}">
                    <a16:rowId xmlns:a16="http://schemas.microsoft.com/office/drawing/2014/main" val="3918106604"/>
                  </a:ext>
                </a:extLst>
              </a:tr>
            </a:tbl>
          </a:graphicData>
        </a:graphic>
      </p:graphicFrame>
    </p:spTree>
    <p:extLst>
      <p:ext uri="{BB962C8B-B14F-4D97-AF65-F5344CB8AC3E}">
        <p14:creationId xmlns:p14="http://schemas.microsoft.com/office/powerpoint/2010/main" val="33379931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368300" y="298194"/>
            <a:ext cx="5975350" cy="1095177"/>
          </a:xfrm>
        </p:spPr>
        <p:txBody>
          <a:bodyPr>
            <a:normAutofit/>
          </a:bodyPr>
          <a:lstStyle/>
          <a:p>
            <a:pPr algn="l"/>
            <a:r>
              <a:rPr lang="ja-JP" altLang="ja-JP" sz="1600" dirty="0">
                <a:latin typeface="BIZ UDP明朝 Medium" panose="02020500000000000000" pitchFamily="18" charset="-128"/>
                <a:ea typeface="BIZ UDP明朝 Medium" panose="02020500000000000000" pitchFamily="18" charset="-128"/>
              </a:rPr>
              <a:t>参考</a:t>
            </a:r>
            <a:r>
              <a:rPr lang="ja-JP" altLang="ja-JP" sz="1600" dirty="0" smtClean="0">
                <a:latin typeface="BIZ UDP明朝 Medium" panose="02020500000000000000" pitchFamily="18" charset="-128"/>
                <a:ea typeface="BIZ UDP明朝 Medium" panose="02020500000000000000" pitchFamily="18" charset="-128"/>
              </a:rPr>
              <a:t>資料</a:t>
            </a:r>
            <a:r>
              <a:rPr lang="ja-JP" altLang="en-US" sz="1600" dirty="0">
                <a:latin typeface="BIZ UDP明朝 Medium" panose="02020500000000000000" pitchFamily="18" charset="-128"/>
                <a:ea typeface="BIZ UDP明朝 Medium" panose="02020500000000000000" pitchFamily="18" charset="-128"/>
              </a:rPr>
              <a:t>　</a:t>
            </a:r>
            <a:r>
              <a:rPr lang="ja-JP" altLang="ja-JP" sz="1600" b="1" dirty="0" smtClean="0">
                <a:latin typeface="BIZ UDP明朝 Medium" panose="02020500000000000000" pitchFamily="18" charset="-128"/>
                <a:ea typeface="BIZ UDP明朝 Medium" panose="02020500000000000000" pitchFamily="18" charset="-128"/>
              </a:rPr>
              <a:t>《</a:t>
            </a:r>
            <a:r>
              <a:rPr lang="ja-JP" altLang="ja-JP" sz="1600" b="1" dirty="0">
                <a:latin typeface="BIZ UDP明朝 Medium" panose="02020500000000000000" pitchFamily="18" charset="-128"/>
                <a:ea typeface="BIZ UDP明朝 Medium" panose="02020500000000000000" pitchFamily="18" charset="-128"/>
              </a:rPr>
              <a:t>建物被災状況チェックシート</a:t>
            </a:r>
            <a:r>
              <a:rPr lang="ja-JP" altLang="ja-JP" sz="1600" b="1" dirty="0" smtClean="0">
                <a:latin typeface="BIZ UDP明朝 Medium" panose="02020500000000000000" pitchFamily="18" charset="-128"/>
                <a:ea typeface="BIZ UDP明朝 Medium" panose="02020500000000000000" pitchFamily="18" charset="-128"/>
              </a:rPr>
              <a:t>》</a:t>
            </a:r>
            <a:r>
              <a:rPr lang="ja-JP" altLang="ja-JP" sz="1200" dirty="0">
                <a:latin typeface="BIZ UDP明朝 Medium" panose="02020500000000000000" pitchFamily="18" charset="-128"/>
                <a:ea typeface="BIZ UDP明朝 Medium" panose="02020500000000000000" pitchFamily="18" charset="-128"/>
              </a:rPr>
              <a:t/>
            </a:r>
            <a:br>
              <a:rPr lang="ja-JP" altLang="ja-JP" sz="1200" dirty="0">
                <a:latin typeface="BIZ UDP明朝 Medium" panose="02020500000000000000" pitchFamily="18" charset="-128"/>
                <a:ea typeface="BIZ UDP明朝 Medium" panose="02020500000000000000" pitchFamily="18" charset="-128"/>
              </a:rPr>
            </a:br>
            <a:r>
              <a:rPr lang="en-US" altLang="ja-JP" sz="1200" dirty="0" smtClean="0">
                <a:latin typeface="BIZ UDP明朝 Medium" panose="02020500000000000000" pitchFamily="18" charset="-128"/>
                <a:ea typeface="BIZ UDP明朝 Medium" panose="02020500000000000000" pitchFamily="18" charset="-128"/>
              </a:rPr>
              <a:t/>
            </a:r>
            <a:br>
              <a:rPr lang="en-US" altLang="ja-JP" sz="1200" dirty="0" smtClean="0">
                <a:latin typeface="BIZ UDP明朝 Medium" panose="02020500000000000000" pitchFamily="18" charset="-128"/>
                <a:ea typeface="BIZ UDP明朝 Medium" panose="02020500000000000000" pitchFamily="18" charset="-128"/>
              </a:rPr>
            </a:br>
            <a:r>
              <a:rPr lang="ja-JP" altLang="ja-JP" sz="1200" dirty="0" smtClean="0">
                <a:latin typeface="BIZ UDP明朝 Medium" panose="02020500000000000000" pitchFamily="18" charset="-128"/>
                <a:ea typeface="BIZ UDP明朝 Medium" panose="02020500000000000000" pitchFamily="18" charset="-128"/>
              </a:rPr>
              <a:t>★</a:t>
            </a:r>
            <a:r>
              <a:rPr lang="ja-JP" altLang="ja-JP" sz="1200" dirty="0">
                <a:latin typeface="BIZ UDP明朝 Medium" panose="02020500000000000000" pitchFamily="18" charset="-128"/>
                <a:ea typeface="BIZ UDP明朝 Medium" panose="02020500000000000000" pitchFamily="18" charset="-128"/>
              </a:rPr>
              <a:t>　避難所を開設するにあたって、避難所となる施設の安全性を確認します。</a:t>
            </a:r>
            <a:br>
              <a:rPr lang="ja-JP" altLang="ja-JP" sz="1200" dirty="0">
                <a:latin typeface="BIZ UDP明朝 Medium" panose="02020500000000000000" pitchFamily="18" charset="-128"/>
                <a:ea typeface="BIZ UDP明朝 Medium" panose="02020500000000000000" pitchFamily="18" charset="-128"/>
              </a:rPr>
            </a:br>
            <a:r>
              <a:rPr lang="ja-JP" altLang="ja-JP" sz="1200" dirty="0" smtClean="0">
                <a:latin typeface="BIZ UDP明朝 Medium" panose="02020500000000000000" pitchFamily="18" charset="-128"/>
                <a:ea typeface="BIZ UDP明朝 Medium" panose="02020500000000000000" pitchFamily="18" charset="-128"/>
              </a:rPr>
              <a:t>★</a:t>
            </a:r>
            <a:r>
              <a:rPr lang="ja-JP" altLang="ja-JP" sz="1200" dirty="0">
                <a:latin typeface="BIZ UDP明朝 Medium" panose="02020500000000000000" pitchFamily="18" charset="-128"/>
                <a:ea typeface="BIZ UDP明朝 Medium" panose="02020500000000000000" pitchFamily="18" charset="-128"/>
              </a:rPr>
              <a:t>　一見して危険と判断できる場合は、市災害対策本部へ連絡し、他の避難所への移動等</a:t>
            </a:r>
            <a:r>
              <a:rPr lang="ja-JP" altLang="ja-JP" sz="1200" dirty="0" smtClean="0">
                <a:latin typeface="BIZ UDP明朝 Medium" panose="02020500000000000000" pitchFamily="18" charset="-128"/>
                <a:ea typeface="BIZ UDP明朝 Medium" panose="02020500000000000000" pitchFamily="18" charset="-128"/>
              </a:rPr>
              <a:t>、</a:t>
            </a:r>
            <a:r>
              <a:rPr lang="ja-JP" altLang="en-US" sz="1200" dirty="0" smtClean="0">
                <a:latin typeface="BIZ UDP明朝 Medium" panose="02020500000000000000" pitchFamily="18" charset="-128"/>
                <a:ea typeface="BIZ UDP明朝 Medium" panose="02020500000000000000" pitchFamily="18" charset="-128"/>
              </a:rPr>
              <a:t>　</a:t>
            </a:r>
            <a:r>
              <a:rPr lang="en-US" altLang="ja-JP" sz="1200" dirty="0" smtClean="0">
                <a:latin typeface="BIZ UDP明朝 Medium" panose="02020500000000000000" pitchFamily="18" charset="-128"/>
                <a:ea typeface="BIZ UDP明朝 Medium" panose="02020500000000000000" pitchFamily="18" charset="-128"/>
              </a:rPr>
              <a:t/>
            </a:r>
            <a:br>
              <a:rPr lang="en-US" altLang="ja-JP" sz="1200" dirty="0" smtClean="0">
                <a:latin typeface="BIZ UDP明朝 Medium" panose="02020500000000000000" pitchFamily="18" charset="-128"/>
                <a:ea typeface="BIZ UDP明朝 Medium" panose="02020500000000000000" pitchFamily="18" charset="-128"/>
              </a:rPr>
            </a:br>
            <a:r>
              <a:rPr lang="ja-JP" altLang="en-US" sz="1200" dirty="0">
                <a:latin typeface="BIZ UDP明朝 Medium" panose="02020500000000000000" pitchFamily="18" charset="-128"/>
                <a:ea typeface="BIZ UDP明朝 Medium" panose="02020500000000000000" pitchFamily="18" charset="-128"/>
              </a:rPr>
              <a:t>　</a:t>
            </a:r>
            <a:r>
              <a:rPr lang="ja-JP" altLang="en-US" sz="1200" dirty="0" smtClean="0">
                <a:latin typeface="BIZ UDP明朝 Medium" panose="02020500000000000000" pitchFamily="18" charset="-128"/>
                <a:ea typeface="BIZ UDP明朝 Medium" panose="02020500000000000000" pitchFamily="18" charset="-128"/>
              </a:rPr>
              <a:t>　</a:t>
            </a:r>
            <a:r>
              <a:rPr lang="ja-JP" altLang="ja-JP" sz="1200" dirty="0" smtClean="0">
                <a:latin typeface="BIZ UDP明朝 Medium" panose="02020500000000000000" pitchFamily="18" charset="-128"/>
                <a:ea typeface="BIZ UDP明朝 Medium" panose="02020500000000000000" pitchFamily="18" charset="-128"/>
              </a:rPr>
              <a:t>必要</a:t>
            </a:r>
            <a:r>
              <a:rPr lang="ja-JP" altLang="ja-JP" sz="1200" dirty="0">
                <a:latin typeface="BIZ UDP明朝 Medium" panose="02020500000000000000" pitchFamily="18" charset="-128"/>
                <a:ea typeface="BIZ UDP明朝 Medium" panose="02020500000000000000" pitchFamily="18" charset="-128"/>
              </a:rPr>
              <a:t>な対応を検討します。</a:t>
            </a:r>
            <a:endParaRPr kumimoji="1" lang="ja-JP" altLang="en-US" sz="1200" dirty="0">
              <a:latin typeface="BIZ UDP明朝 Medium" panose="02020500000000000000" pitchFamily="18" charset="-128"/>
              <a:ea typeface="BIZ UDP明朝 Medium" panose="02020500000000000000" pitchFamily="18" charset="-128"/>
            </a:endParaRPr>
          </a:p>
        </p:txBody>
      </p:sp>
      <p:graphicFrame>
        <p:nvGraphicFramePr>
          <p:cNvPr id="9" name="表 8"/>
          <p:cNvGraphicFramePr>
            <a:graphicFrameLocks noGrp="1"/>
          </p:cNvGraphicFramePr>
          <p:nvPr>
            <p:extLst>
              <p:ext uri="{D42A27DB-BD31-4B8C-83A1-F6EECF244321}">
                <p14:modId xmlns:p14="http://schemas.microsoft.com/office/powerpoint/2010/main" val="567198535"/>
              </p:ext>
            </p:extLst>
          </p:nvPr>
        </p:nvGraphicFramePr>
        <p:xfrm>
          <a:off x="4978401" y="298194"/>
          <a:ext cx="1238840" cy="386012"/>
        </p:xfrm>
        <a:graphic>
          <a:graphicData uri="http://schemas.openxmlformats.org/drawingml/2006/table">
            <a:tbl>
              <a:tblPr>
                <a:tableStyleId>{5C22544A-7EE6-4342-B048-85BDC9FD1C3A}</a:tableStyleId>
              </a:tblPr>
              <a:tblGrid>
                <a:gridCol w="1238840">
                  <a:extLst>
                    <a:ext uri="{9D8B030D-6E8A-4147-A177-3AD203B41FA5}">
                      <a16:colId xmlns:a16="http://schemas.microsoft.com/office/drawing/2014/main" val="1456484596"/>
                    </a:ext>
                  </a:extLst>
                </a:gridCol>
              </a:tblGrid>
              <a:tr h="386012">
                <a:tc>
                  <a:txBody>
                    <a:bodyPr/>
                    <a:lstStyle/>
                    <a:p>
                      <a:pPr algn="ctr">
                        <a:spcAft>
                          <a:spcPts val="0"/>
                        </a:spcAft>
                      </a:pPr>
                      <a:r>
                        <a:rPr lang="ja-JP" sz="1600" kern="100" dirty="0">
                          <a:effectLst/>
                          <a:latin typeface="BIZ UDP明朝 Medium" panose="02020500000000000000" pitchFamily="18" charset="-128"/>
                          <a:ea typeface="BIZ UDP明朝 Medium" panose="02020500000000000000" pitchFamily="18" charset="-128"/>
                        </a:rPr>
                        <a:t>木造建築物</a:t>
                      </a:r>
                      <a:endParaRPr lang="ja-JP" sz="1600" kern="100" dirty="0">
                        <a:solidFill>
                          <a:srgbClr val="000000"/>
                        </a:solidFill>
                        <a:effectLst/>
                        <a:latin typeface="BIZ UDP明朝 Medium" panose="02020500000000000000" pitchFamily="18" charset="-128"/>
                        <a:ea typeface="BIZ UDP明朝 Medium" panose="02020500000000000000" pitchFamily="18" charset="-128"/>
                      </a:endParaRPr>
                    </a:p>
                  </a:txBody>
                  <a:tcPr marL="62865" marR="62865" marT="0" marB="0" anchor="ctr"/>
                </a:tc>
                <a:extLst>
                  <a:ext uri="{0D108BD9-81ED-4DB2-BD59-A6C34878D82A}">
                    <a16:rowId xmlns:a16="http://schemas.microsoft.com/office/drawing/2014/main" val="3362565575"/>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347634808"/>
              </p:ext>
            </p:extLst>
          </p:nvPr>
        </p:nvGraphicFramePr>
        <p:xfrm>
          <a:off x="413543" y="1509728"/>
          <a:ext cx="5945188" cy="2094432"/>
        </p:xfrm>
        <a:graphic>
          <a:graphicData uri="http://schemas.openxmlformats.org/drawingml/2006/table">
            <a:tbl>
              <a:tblPr>
                <a:tableStyleId>{5C22544A-7EE6-4342-B048-85BDC9FD1C3A}</a:tableStyleId>
              </a:tblPr>
              <a:tblGrid>
                <a:gridCol w="5945188">
                  <a:extLst>
                    <a:ext uri="{9D8B030D-6E8A-4147-A177-3AD203B41FA5}">
                      <a16:colId xmlns:a16="http://schemas.microsoft.com/office/drawing/2014/main" val="4274720657"/>
                    </a:ext>
                  </a:extLst>
                </a:gridCol>
              </a:tblGrid>
              <a:tr h="2094432">
                <a:tc>
                  <a:txBody>
                    <a:bodyPr/>
                    <a:lstStyle/>
                    <a:p>
                      <a:pPr>
                        <a:spcAft>
                          <a:spcPts val="0"/>
                        </a:spcAft>
                      </a:pPr>
                      <a:r>
                        <a:rPr lang="ja-JP" sz="1200" kern="100" dirty="0">
                          <a:effectLst/>
                          <a:latin typeface="BIZ UDP明朝 Medium" panose="02020500000000000000" pitchFamily="18" charset="-128"/>
                          <a:ea typeface="BIZ UDP明朝 Medium" panose="02020500000000000000" pitchFamily="18" charset="-128"/>
                        </a:rPr>
                        <a:t>（手順）</a:t>
                      </a:r>
                    </a:p>
                    <a:p>
                      <a:pPr marL="139700" indent="-139700">
                        <a:spcAft>
                          <a:spcPts val="0"/>
                        </a:spcAft>
                      </a:pPr>
                      <a:r>
                        <a:rPr lang="ja-JP" sz="1200" kern="100" dirty="0">
                          <a:effectLst/>
                          <a:latin typeface="BIZ UDP明朝 Medium" panose="02020500000000000000" pitchFamily="18" charset="-128"/>
                          <a:ea typeface="BIZ UDP明朝 Medium" panose="02020500000000000000" pitchFamily="18" charset="-128"/>
                        </a:rPr>
                        <a:t>１</a:t>
                      </a:r>
                      <a:r>
                        <a:rPr lang="ja-JP" sz="1200" kern="100" dirty="0" smtClean="0">
                          <a:effectLst/>
                          <a:latin typeface="BIZ UDP明朝 Medium" panose="02020500000000000000" pitchFamily="18" charset="-128"/>
                          <a:ea typeface="BIZ UDP明朝 Medium" panose="02020500000000000000" pitchFamily="18" charset="-128"/>
                        </a:rPr>
                        <a:t>．</a:t>
                      </a:r>
                      <a:r>
                        <a:rPr lang="ja-JP" altLang="en-US" sz="1200" kern="100" baseline="0" dirty="0" smtClean="0">
                          <a:effectLst/>
                          <a:latin typeface="BIZ UDP明朝 Medium" panose="02020500000000000000" pitchFamily="18" charset="-128"/>
                          <a:ea typeface="BIZ UDP明朝 Medium" panose="02020500000000000000" pitchFamily="18" charset="-128"/>
                        </a:rPr>
                        <a:t> </a:t>
                      </a:r>
                      <a:r>
                        <a:rPr lang="ja-JP" sz="1200" kern="100" dirty="0" smtClean="0">
                          <a:effectLst/>
                          <a:latin typeface="BIZ UDP明朝 Medium" panose="02020500000000000000" pitchFamily="18" charset="-128"/>
                          <a:ea typeface="BIZ UDP明朝 Medium" panose="02020500000000000000" pitchFamily="18" charset="-128"/>
                        </a:rPr>
                        <a:t>迅速</a:t>
                      </a:r>
                      <a:r>
                        <a:rPr lang="ja-JP" sz="1200" kern="100" dirty="0">
                          <a:effectLst/>
                          <a:latin typeface="BIZ UDP明朝 Medium" panose="02020500000000000000" pitchFamily="18" charset="-128"/>
                          <a:ea typeface="BIZ UDP明朝 Medium" panose="02020500000000000000" pitchFamily="18" charset="-128"/>
                        </a:rPr>
                        <a:t>に施設内への避難が必要な場合には</a:t>
                      </a:r>
                      <a:r>
                        <a:rPr lang="ja-JP" sz="1200" kern="100" dirty="0" smtClean="0">
                          <a:effectLst/>
                          <a:latin typeface="BIZ UDP明朝 Medium" panose="02020500000000000000" pitchFamily="18" charset="-128"/>
                          <a:ea typeface="BIZ UDP明朝 Medium" panose="02020500000000000000" pitchFamily="18" charset="-128"/>
                        </a:rPr>
                        <a:t>、</a:t>
                      </a:r>
                      <a:r>
                        <a:rPr lang="ja-JP" altLang="en-US" sz="1200" kern="100" dirty="0" smtClean="0">
                          <a:effectLst/>
                          <a:latin typeface="BIZ UDP明朝 Medium" panose="02020500000000000000" pitchFamily="18" charset="-128"/>
                          <a:ea typeface="BIZ UDP明朝 Medium" panose="02020500000000000000" pitchFamily="18" charset="-128"/>
                        </a:rPr>
                        <a:t>区の役員や自主防災組織の役員</a:t>
                      </a:r>
                      <a:r>
                        <a:rPr lang="ja-JP" sz="1200" kern="100" dirty="0" smtClean="0">
                          <a:effectLst/>
                          <a:latin typeface="BIZ UDP明朝 Medium" panose="02020500000000000000" pitchFamily="18" charset="-128"/>
                          <a:ea typeface="BIZ UDP明朝 Medium" panose="02020500000000000000" pitchFamily="18" charset="-128"/>
                        </a:rPr>
                        <a:t>（</a:t>
                      </a:r>
                      <a:r>
                        <a:rPr lang="ja-JP" sz="1200" kern="100" dirty="0">
                          <a:effectLst/>
                          <a:latin typeface="BIZ UDP明朝 Medium" panose="02020500000000000000" pitchFamily="18" charset="-128"/>
                          <a:ea typeface="BIZ UDP明朝 Medium" panose="02020500000000000000" pitchFamily="18" charset="-128"/>
                        </a:rPr>
                        <a:t>その場</a:t>
                      </a:r>
                      <a:r>
                        <a:rPr lang="ja-JP" sz="1200" kern="100" dirty="0" smtClean="0">
                          <a:effectLst/>
                          <a:latin typeface="BIZ UDP明朝 Medium" panose="02020500000000000000" pitchFamily="18" charset="-128"/>
                          <a:ea typeface="BIZ UDP明朝 Medium" panose="02020500000000000000" pitchFamily="18" charset="-128"/>
                        </a:rPr>
                        <a:t>に</a:t>
                      </a:r>
                      <a:r>
                        <a:rPr lang="ja-JP" altLang="en-US" sz="1200" kern="100" dirty="0" smtClean="0">
                          <a:effectLst/>
                          <a:latin typeface="BIZ UDP明朝 Medium" panose="02020500000000000000" pitchFamily="18" charset="-128"/>
                          <a:ea typeface="BIZ UDP明朝 Medium" panose="02020500000000000000" pitchFamily="18" charset="-128"/>
                        </a:rPr>
                        <a:t>被</a:t>
                      </a:r>
                      <a:r>
                        <a:rPr lang="ja-JP" sz="1200" kern="100" dirty="0" smtClean="0">
                          <a:effectLst/>
                          <a:latin typeface="BIZ UDP明朝 Medium" panose="02020500000000000000" pitchFamily="18" charset="-128"/>
                          <a:ea typeface="BIZ UDP明朝 Medium" panose="02020500000000000000" pitchFamily="18" charset="-128"/>
                        </a:rPr>
                        <a:t>災</a:t>
                      </a:r>
                      <a:r>
                        <a:rPr lang="ja-JP" sz="1200" kern="100" dirty="0">
                          <a:effectLst/>
                          <a:latin typeface="BIZ UDP明朝 Medium" panose="02020500000000000000" pitchFamily="18" charset="-128"/>
                          <a:ea typeface="BIZ UDP明朝 Medium" panose="02020500000000000000" pitchFamily="18" charset="-128"/>
                        </a:rPr>
                        <a:t>建築物応急危険度判定士や建築士がいる場合には助言を受けて行います）が２人以上で、危険箇所に注意しながら、このチェックシートを使って、目視による点検を行います。</a:t>
                      </a:r>
                    </a:p>
                    <a:p>
                      <a:pPr marL="139700" indent="-139700">
                        <a:spcAft>
                          <a:spcPts val="0"/>
                        </a:spcAft>
                      </a:pPr>
                      <a:r>
                        <a:rPr lang="ja-JP" sz="1200" kern="100" dirty="0">
                          <a:effectLst/>
                          <a:latin typeface="BIZ UDP明朝 Medium" panose="02020500000000000000" pitchFamily="18" charset="-128"/>
                          <a:ea typeface="BIZ UDP明朝 Medium" panose="02020500000000000000" pitchFamily="18" charset="-128"/>
                        </a:rPr>
                        <a:t>２．質問１から順番に点検を行い、質問１～７（外部の状況）までで、</a:t>
                      </a:r>
                      <a:r>
                        <a:rPr lang="en-US" sz="1200" kern="100" dirty="0">
                          <a:effectLst/>
                          <a:latin typeface="BIZ UDP明朝 Medium" panose="02020500000000000000" pitchFamily="18" charset="-128"/>
                          <a:ea typeface="BIZ UDP明朝 Medium" panose="02020500000000000000" pitchFamily="18" charset="-128"/>
                        </a:rPr>
                        <a:t>Ⅱ</a:t>
                      </a:r>
                      <a:r>
                        <a:rPr lang="ja-JP" sz="1200" kern="100" dirty="0">
                          <a:effectLst/>
                          <a:latin typeface="BIZ UDP明朝 Medium" panose="02020500000000000000" pitchFamily="18" charset="-128"/>
                          <a:ea typeface="BIZ UDP明朝 Medium" panose="02020500000000000000" pitchFamily="18" charset="-128"/>
                        </a:rPr>
                        <a:t>又は</a:t>
                      </a:r>
                      <a:r>
                        <a:rPr lang="en-US" sz="1200" kern="100" dirty="0">
                          <a:effectLst/>
                          <a:latin typeface="BIZ UDP明朝 Medium" panose="02020500000000000000" pitchFamily="18" charset="-128"/>
                          <a:ea typeface="BIZ UDP明朝 Medium" panose="02020500000000000000" pitchFamily="18" charset="-128"/>
                        </a:rPr>
                        <a:t>Ⅲ</a:t>
                      </a:r>
                      <a:r>
                        <a:rPr lang="ja-JP" sz="1200" kern="100" dirty="0">
                          <a:effectLst/>
                          <a:latin typeface="BIZ UDP明朝 Medium" panose="02020500000000000000" pitchFamily="18" charset="-128"/>
                          <a:ea typeface="BIZ UDP明朝 Medium" panose="02020500000000000000" pitchFamily="18" charset="-128"/>
                        </a:rPr>
                        <a:t>と判断された場合は、建物内に入ることはせず、質問８以降の内部の状況については点検する必要はありません。</a:t>
                      </a:r>
                    </a:p>
                    <a:p>
                      <a:pPr>
                        <a:spcAft>
                          <a:spcPts val="0"/>
                        </a:spcAft>
                      </a:pPr>
                      <a:r>
                        <a:rPr lang="ja-JP" sz="1200" kern="100" dirty="0">
                          <a:effectLst/>
                          <a:latin typeface="BIZ UDP明朝 Medium" panose="02020500000000000000" pitchFamily="18" charset="-128"/>
                          <a:ea typeface="BIZ UDP明朝 Medium" panose="02020500000000000000" pitchFamily="18" charset="-128"/>
                        </a:rPr>
                        <a:t>３．危険と認められる場所については、張り紙をするなどして立入禁止とします。</a:t>
                      </a:r>
                    </a:p>
                    <a:p>
                      <a:pPr marL="139700" indent="-139700">
                        <a:spcAft>
                          <a:spcPts val="0"/>
                        </a:spcAft>
                      </a:pPr>
                      <a:r>
                        <a:rPr lang="ja-JP" sz="1200" kern="100" dirty="0">
                          <a:effectLst/>
                          <a:latin typeface="BIZ UDP明朝 Medium" panose="02020500000000000000" pitchFamily="18" charset="-128"/>
                          <a:ea typeface="BIZ UDP明朝 Medium" panose="02020500000000000000" pitchFamily="18" charset="-128"/>
                        </a:rPr>
                        <a:t>４．</a:t>
                      </a:r>
                      <a:r>
                        <a:rPr lang="ja-JP" sz="1200" u="sng" kern="100" dirty="0">
                          <a:effectLst/>
                          <a:uFill>
                            <a:solidFill>
                              <a:srgbClr val="000000"/>
                            </a:solidFill>
                          </a:uFill>
                          <a:latin typeface="BIZ UDP明朝 Medium" panose="02020500000000000000" pitchFamily="18" charset="-128"/>
                          <a:ea typeface="BIZ UDP明朝 Medium" panose="02020500000000000000" pitchFamily="18" charset="-128"/>
                        </a:rPr>
                        <a:t>このチェックシートの質問項目に関わらず、少しでも建物の状況に不安がある場合は、市災害対策本部へ連絡し、応急危険度判定士による判定を待ちます。</a:t>
                      </a:r>
                      <a:endParaRPr lang="ja-JP" sz="1200" kern="100" dirty="0">
                        <a:solidFill>
                          <a:srgbClr val="000000"/>
                        </a:solidFill>
                        <a:effectLst/>
                        <a:latin typeface="BIZ UDP明朝 Medium" panose="02020500000000000000" pitchFamily="18" charset="-128"/>
                        <a:ea typeface="BIZ UDP明朝 Medium" panose="02020500000000000000" pitchFamily="18" charset="-128"/>
                      </a:endParaRPr>
                    </a:p>
                  </a:txBody>
                  <a:tcPr marL="60601" marR="60601" marT="0" marB="0"/>
                </a:tc>
                <a:extLst>
                  <a:ext uri="{0D108BD9-81ED-4DB2-BD59-A6C34878D82A}">
                    <a16:rowId xmlns:a16="http://schemas.microsoft.com/office/drawing/2014/main" val="887867398"/>
                  </a:ext>
                </a:extLst>
              </a:tr>
            </a:tbl>
          </a:graphicData>
        </a:graphic>
      </p:graphicFrame>
      <p:sp>
        <p:nvSpPr>
          <p:cNvPr id="12" name="Rectangle 2"/>
          <p:cNvSpPr>
            <a:spLocks noGrp="1" noChangeArrowheads="1"/>
          </p:cNvSpPr>
          <p:nvPr>
            <p:ph type="subTitle" idx="1"/>
          </p:nvPr>
        </p:nvSpPr>
        <p:spPr bwMode="auto">
          <a:xfrm>
            <a:off x="398462" y="3981533"/>
            <a:ext cx="34002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1" i="0" u="none" strike="noStrike" cap="none" normalizeH="0" baseline="0" dirty="0" smtClean="0">
                <a:ln>
                  <a:noFill/>
                </a:ln>
                <a:solidFill>
                  <a:srgbClr val="000000"/>
                </a:solidFill>
                <a:effectLst/>
                <a:latin typeface="BIZ UDP明朝 Medium" panose="02020500000000000000" pitchFamily="18" charset="-128"/>
                <a:ea typeface="BIZ UDP明朝 Medium" panose="02020500000000000000" pitchFamily="18" charset="-128"/>
                <a:cs typeface="ＭＳ ゴシック" panose="020B0609070205080204" pitchFamily="49" charset="-128"/>
              </a:rPr>
              <a:t>次の質問の該当するところに</a:t>
            </a:r>
            <a:r>
              <a:rPr kumimoji="0" lang="ja-JP" altLang="en-US" sz="1200" b="1" i="0" u="none" strike="noStrike" cap="none" normalizeH="0" baseline="0" dirty="0" smtClean="0">
                <a:ln>
                  <a:noFill/>
                </a:ln>
                <a:solidFill>
                  <a:srgbClr val="000000"/>
                </a:solidFill>
                <a:effectLst/>
                <a:latin typeface="BIZ UDP明朝 Medium" panose="02020500000000000000" pitchFamily="18" charset="-128"/>
                <a:ea typeface="BIZ UDP明朝 Medium" panose="02020500000000000000" pitchFamily="18" charset="-128"/>
                <a:cs typeface="ＭＳ ゴシック" panose="020B0609070205080204" pitchFamily="49" charset="-128"/>
              </a:rPr>
              <a:t>○をつけてください。</a:t>
            </a:r>
            <a:endParaRPr kumimoji="0" lang="ja-JP" altLang="en-US" sz="1200" b="1" i="0" u="none" strike="noStrike" cap="none" normalizeH="0" baseline="0" dirty="0" smtClean="0">
              <a:ln>
                <a:noFill/>
              </a:ln>
              <a:solidFill>
                <a:schemeClr val="tx1"/>
              </a:solidFill>
              <a:effectLst/>
              <a:latin typeface="BIZ UDP明朝 Medium" panose="02020500000000000000" pitchFamily="18" charset="-128"/>
              <a:ea typeface="BIZ UDP明朝 Medium" panose="02020500000000000000" pitchFamily="18"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3036831052"/>
              </p:ext>
            </p:extLst>
          </p:nvPr>
        </p:nvGraphicFramePr>
        <p:xfrm>
          <a:off x="398462" y="4258532"/>
          <a:ext cx="5915025" cy="5161239"/>
        </p:xfrm>
        <a:graphic>
          <a:graphicData uri="http://schemas.openxmlformats.org/drawingml/2006/table">
            <a:tbl>
              <a:tblPr firstRow="1" firstCol="1" bandRow="1">
                <a:tableStyleId>{5C22544A-7EE6-4342-B048-85BDC9FD1C3A}</a:tableStyleId>
              </a:tblPr>
              <a:tblGrid>
                <a:gridCol w="2690325">
                  <a:extLst>
                    <a:ext uri="{9D8B030D-6E8A-4147-A177-3AD203B41FA5}">
                      <a16:colId xmlns:a16="http://schemas.microsoft.com/office/drawing/2014/main" val="2729698856"/>
                    </a:ext>
                  </a:extLst>
                </a:gridCol>
                <a:gridCol w="3224700">
                  <a:extLst>
                    <a:ext uri="{9D8B030D-6E8A-4147-A177-3AD203B41FA5}">
                      <a16:colId xmlns:a16="http://schemas.microsoft.com/office/drawing/2014/main" val="2706789544"/>
                    </a:ext>
                  </a:extLst>
                </a:gridCol>
              </a:tblGrid>
              <a:tr h="233569">
                <a:tc>
                  <a:txBody>
                    <a:bodyPr/>
                    <a:lstStyle/>
                    <a:p>
                      <a:pPr marR="31750" algn="ctr">
                        <a:spcAft>
                          <a:spcPts val="0"/>
                        </a:spcAft>
                      </a:pPr>
                      <a:r>
                        <a:rPr lang="ja-JP" sz="1100" kern="0" spc="4400">
                          <a:effectLst/>
                        </a:rPr>
                        <a:t>質問</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lgn="ctr">
                        <a:spcAft>
                          <a:spcPts val="0"/>
                        </a:spcAft>
                      </a:pPr>
                      <a:r>
                        <a:rPr lang="ja-JP" sz="1100" kern="0" spc="1100">
                          <a:effectLst/>
                        </a:rPr>
                        <a:t>該当項目</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1320684994"/>
                  </a:ext>
                </a:extLst>
              </a:tr>
              <a:tr h="615291">
                <a:tc>
                  <a:txBody>
                    <a:bodyPr/>
                    <a:lstStyle/>
                    <a:p>
                      <a:pPr marL="139700" indent="-139700">
                        <a:spcAft>
                          <a:spcPts val="0"/>
                        </a:spcAft>
                      </a:pPr>
                      <a:r>
                        <a:rPr lang="ja-JP" sz="1100" kern="100">
                          <a:effectLst/>
                        </a:rPr>
                        <a:t>１ 隣接する建物が傾き、避難所の建物に倒れ込む危険性はありますか？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spcAft>
                          <a:spcPts val="0"/>
                        </a:spcAft>
                      </a:pPr>
                      <a:r>
                        <a:rPr lang="ja-JP" sz="1100" kern="100" dirty="0">
                          <a:effectLst/>
                        </a:rPr>
                        <a:t>Ⅰ　いいえ</a:t>
                      </a:r>
                    </a:p>
                    <a:p>
                      <a:pPr marR="31750">
                        <a:spcAft>
                          <a:spcPts val="0"/>
                        </a:spcAft>
                      </a:pPr>
                      <a:r>
                        <a:rPr lang="en-US" sz="1100" kern="100" dirty="0">
                          <a:effectLst/>
                        </a:rPr>
                        <a:t>Ⅱ</a:t>
                      </a:r>
                      <a:r>
                        <a:rPr lang="ja-JP" sz="1100" kern="100" dirty="0">
                          <a:effectLst/>
                        </a:rPr>
                        <a:t>　傾いている感じがする</a:t>
                      </a:r>
                    </a:p>
                    <a:p>
                      <a:pPr marR="31750">
                        <a:spcAft>
                          <a:spcPts val="0"/>
                        </a:spcAft>
                      </a:pPr>
                      <a:r>
                        <a:rPr lang="en-US" sz="1100" kern="100" dirty="0">
                          <a:effectLst/>
                        </a:rPr>
                        <a:t>Ⅲ</a:t>
                      </a:r>
                      <a:r>
                        <a:rPr lang="ja-JP" sz="1100" kern="100" dirty="0">
                          <a:effectLst/>
                        </a:rPr>
                        <a:t>　倒れ込みそうである</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3826139663"/>
                  </a:ext>
                </a:extLst>
              </a:tr>
              <a:tr h="615291">
                <a:tc>
                  <a:txBody>
                    <a:bodyPr/>
                    <a:lstStyle/>
                    <a:p>
                      <a:pPr marL="266700" indent="-266700" algn="just">
                        <a:spcAft>
                          <a:spcPts val="0"/>
                        </a:spcAft>
                      </a:pPr>
                      <a:r>
                        <a:rPr lang="ja-JP" sz="1100" kern="100">
                          <a:effectLst/>
                        </a:rPr>
                        <a:t>２ 建物周辺に地すべり、がけくずれ、地割れ、噴砂・液状化、地盤沈下などが生じましたか？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spcAft>
                          <a:spcPts val="0"/>
                        </a:spcAft>
                      </a:pPr>
                      <a:r>
                        <a:rPr lang="en-US" sz="1100" kern="100">
                          <a:effectLst/>
                        </a:rPr>
                        <a:t>Ⅰ</a:t>
                      </a:r>
                      <a:r>
                        <a:rPr lang="ja-JP" sz="1100" kern="100">
                          <a:effectLst/>
                        </a:rPr>
                        <a:t>　いいえ</a:t>
                      </a:r>
                    </a:p>
                    <a:p>
                      <a:pPr marR="31750">
                        <a:spcAft>
                          <a:spcPts val="0"/>
                        </a:spcAft>
                      </a:pPr>
                      <a:r>
                        <a:rPr lang="en-US" sz="1100" kern="100">
                          <a:effectLst/>
                        </a:rPr>
                        <a:t>Ⅱ</a:t>
                      </a:r>
                      <a:r>
                        <a:rPr lang="ja-JP" sz="1100" kern="100">
                          <a:effectLst/>
                        </a:rPr>
                        <a:t>　生じた</a:t>
                      </a:r>
                    </a:p>
                    <a:p>
                      <a:pPr marR="31750">
                        <a:spcAft>
                          <a:spcPts val="0"/>
                        </a:spcAft>
                      </a:pPr>
                      <a:r>
                        <a:rPr lang="en-US" sz="1100" kern="100">
                          <a:effectLst/>
                        </a:rPr>
                        <a:t>Ⅲ</a:t>
                      </a:r>
                      <a:r>
                        <a:rPr lang="ja-JP" sz="1100" kern="100">
                          <a:effectLst/>
                        </a:rPr>
                        <a:t>　ひどく生じた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265046132"/>
                  </a:ext>
                </a:extLst>
              </a:tr>
              <a:tr h="615291">
                <a:tc>
                  <a:txBody>
                    <a:bodyPr/>
                    <a:lstStyle/>
                    <a:p>
                      <a:pPr>
                        <a:spcAft>
                          <a:spcPts val="0"/>
                        </a:spcAft>
                      </a:pPr>
                      <a:r>
                        <a:rPr lang="ja-JP" sz="1100" kern="100">
                          <a:effectLst/>
                        </a:rPr>
                        <a:t>３ 建物の基礎が壊れましたか？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spcAft>
                          <a:spcPts val="0"/>
                        </a:spcAft>
                      </a:pPr>
                      <a:r>
                        <a:rPr lang="en-US" sz="1100" kern="100">
                          <a:effectLst/>
                        </a:rPr>
                        <a:t>Ⅰ</a:t>
                      </a:r>
                      <a:r>
                        <a:rPr lang="ja-JP" sz="1100" kern="100">
                          <a:effectLst/>
                        </a:rPr>
                        <a:t>　いいえ</a:t>
                      </a:r>
                    </a:p>
                    <a:p>
                      <a:pPr marR="31750">
                        <a:spcAft>
                          <a:spcPts val="0"/>
                        </a:spcAft>
                      </a:pPr>
                      <a:r>
                        <a:rPr lang="en-US" sz="1100" kern="100">
                          <a:effectLst/>
                        </a:rPr>
                        <a:t>Ⅱ</a:t>
                      </a:r>
                      <a:r>
                        <a:rPr lang="ja-JP" sz="1100" kern="100">
                          <a:effectLst/>
                        </a:rPr>
                        <a:t>　壊れたところがある</a:t>
                      </a:r>
                    </a:p>
                    <a:p>
                      <a:pPr marR="31750">
                        <a:spcAft>
                          <a:spcPts val="0"/>
                        </a:spcAft>
                      </a:pPr>
                      <a:r>
                        <a:rPr lang="en-US" sz="1100" kern="100">
                          <a:effectLst/>
                        </a:rPr>
                        <a:t>Ⅲ</a:t>
                      </a:r>
                      <a:r>
                        <a:rPr lang="ja-JP" sz="1100" kern="100">
                          <a:effectLst/>
                        </a:rPr>
                        <a:t>　ひどく壊れた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2312376295"/>
                  </a:ext>
                </a:extLst>
              </a:tr>
              <a:tr h="563238">
                <a:tc>
                  <a:txBody>
                    <a:bodyPr/>
                    <a:lstStyle/>
                    <a:p>
                      <a:pPr>
                        <a:spcAft>
                          <a:spcPts val="0"/>
                        </a:spcAft>
                      </a:pPr>
                      <a:r>
                        <a:rPr lang="ja-JP" sz="1000" kern="100">
                          <a:effectLst/>
                        </a:rPr>
                        <a:t>４ 建物が傾斜しましたか？</a:t>
                      </a:r>
                      <a:r>
                        <a:rPr lang="ja-JP" sz="1100" kern="100">
                          <a:effectLst/>
                        </a:rPr>
                        <a:t>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spcAft>
                          <a:spcPts val="0"/>
                        </a:spcAft>
                      </a:pPr>
                      <a:r>
                        <a:rPr lang="en-US" sz="1000" kern="100">
                          <a:effectLst/>
                        </a:rPr>
                        <a:t>Ⅰ</a:t>
                      </a:r>
                      <a:r>
                        <a:rPr lang="ja-JP" sz="1000" kern="100">
                          <a:effectLst/>
                        </a:rPr>
                        <a:t>　いいえ</a:t>
                      </a:r>
                      <a:endParaRPr lang="ja-JP" sz="1100" kern="100">
                        <a:effectLst/>
                      </a:endParaRPr>
                    </a:p>
                    <a:p>
                      <a:pPr marR="31750">
                        <a:spcAft>
                          <a:spcPts val="0"/>
                        </a:spcAft>
                      </a:pPr>
                      <a:r>
                        <a:rPr lang="en-US" sz="1000" kern="100">
                          <a:effectLst/>
                        </a:rPr>
                        <a:t>Ⅱ</a:t>
                      </a:r>
                      <a:r>
                        <a:rPr lang="ja-JP" sz="1000" kern="100">
                          <a:effectLst/>
                        </a:rPr>
                        <a:t>　傾斜したような感じがする</a:t>
                      </a:r>
                      <a:endParaRPr lang="ja-JP" sz="1100" kern="100">
                        <a:effectLst/>
                      </a:endParaRPr>
                    </a:p>
                    <a:p>
                      <a:pPr marR="31750">
                        <a:spcAft>
                          <a:spcPts val="0"/>
                        </a:spcAft>
                      </a:pPr>
                      <a:r>
                        <a:rPr lang="en-US" sz="1000" kern="100">
                          <a:effectLst/>
                        </a:rPr>
                        <a:t>Ⅲ</a:t>
                      </a:r>
                      <a:r>
                        <a:rPr lang="ja-JP" sz="1000" kern="100">
                          <a:effectLst/>
                        </a:rPr>
                        <a:t>　明らかに傾斜した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2627878134"/>
                  </a:ext>
                </a:extLst>
              </a:tr>
              <a:tr h="644103">
                <a:tc>
                  <a:txBody>
                    <a:bodyPr/>
                    <a:lstStyle/>
                    <a:p>
                      <a:pPr>
                        <a:spcAft>
                          <a:spcPts val="0"/>
                        </a:spcAft>
                      </a:pPr>
                      <a:r>
                        <a:rPr lang="ja-JP" sz="1100" kern="100">
                          <a:effectLst/>
                        </a:rPr>
                        <a:t>５ 外壁材が落下しましたか？ </a:t>
                      </a:r>
                    </a:p>
                    <a:p>
                      <a:pPr marL="266700">
                        <a:spcAft>
                          <a:spcPts val="0"/>
                        </a:spcAft>
                      </a:pPr>
                      <a:r>
                        <a:rPr lang="ja-JP" sz="1100" kern="100">
                          <a:effectLst/>
                        </a:rPr>
                        <a:t>又は外壁材に亀裂が生じましたか？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spcAft>
                          <a:spcPts val="0"/>
                        </a:spcAft>
                      </a:pPr>
                      <a:r>
                        <a:rPr lang="en-US" sz="1100" kern="100">
                          <a:effectLst/>
                        </a:rPr>
                        <a:t>Ⅰ</a:t>
                      </a:r>
                      <a:r>
                        <a:rPr lang="ja-JP" sz="1100" kern="100">
                          <a:effectLst/>
                        </a:rPr>
                        <a:t>　いいえ</a:t>
                      </a:r>
                    </a:p>
                    <a:p>
                      <a:pPr marR="31750">
                        <a:spcAft>
                          <a:spcPts val="0"/>
                        </a:spcAft>
                      </a:pPr>
                      <a:r>
                        <a:rPr lang="en-US" sz="1100" kern="100">
                          <a:effectLst/>
                        </a:rPr>
                        <a:t>Ⅱ</a:t>
                      </a:r>
                      <a:r>
                        <a:rPr lang="ja-JP" sz="1100" kern="100">
                          <a:effectLst/>
                        </a:rPr>
                        <a:t>　落下している又は大きな亀裂がある</a:t>
                      </a:r>
                    </a:p>
                    <a:p>
                      <a:pPr marR="31750">
                        <a:spcAft>
                          <a:spcPts val="0"/>
                        </a:spcAft>
                      </a:pPr>
                      <a:r>
                        <a:rPr lang="en-US" sz="1100" kern="100">
                          <a:effectLst/>
                        </a:rPr>
                        <a:t>Ⅲ</a:t>
                      </a:r>
                      <a:r>
                        <a:rPr lang="ja-JP" sz="1100" kern="100">
                          <a:effectLst/>
                        </a:rPr>
                        <a:t>　落下している</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3885801547"/>
                  </a:ext>
                </a:extLst>
              </a:tr>
              <a:tr h="615291">
                <a:tc>
                  <a:txBody>
                    <a:bodyPr/>
                    <a:lstStyle/>
                    <a:p>
                      <a:pPr>
                        <a:spcAft>
                          <a:spcPts val="0"/>
                        </a:spcAft>
                      </a:pPr>
                      <a:r>
                        <a:rPr lang="ja-JP" sz="1100" kern="100">
                          <a:effectLst/>
                        </a:rPr>
                        <a:t>６ 屋根がわらが落下しましたか？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spcAft>
                          <a:spcPts val="0"/>
                        </a:spcAft>
                      </a:pPr>
                      <a:r>
                        <a:rPr lang="en-US" sz="1100" kern="100">
                          <a:effectLst/>
                        </a:rPr>
                        <a:t>Ⅰ</a:t>
                      </a:r>
                      <a:r>
                        <a:rPr lang="ja-JP" sz="1100" kern="100">
                          <a:effectLst/>
                        </a:rPr>
                        <a:t>　いいえ</a:t>
                      </a:r>
                    </a:p>
                    <a:p>
                      <a:pPr marR="31750">
                        <a:spcAft>
                          <a:spcPts val="0"/>
                        </a:spcAft>
                      </a:pPr>
                      <a:r>
                        <a:rPr lang="en-US" sz="1100" kern="100">
                          <a:effectLst/>
                        </a:rPr>
                        <a:t>Ⅱ</a:t>
                      </a:r>
                      <a:r>
                        <a:rPr lang="ja-JP" sz="1100" kern="100">
                          <a:effectLst/>
                        </a:rPr>
                        <a:t>　ずれた</a:t>
                      </a:r>
                    </a:p>
                    <a:p>
                      <a:pPr marR="31750">
                        <a:spcAft>
                          <a:spcPts val="0"/>
                        </a:spcAft>
                      </a:pPr>
                      <a:r>
                        <a:rPr lang="en-US" sz="1100" kern="100">
                          <a:effectLst/>
                        </a:rPr>
                        <a:t>Ⅲ</a:t>
                      </a:r>
                      <a:r>
                        <a:rPr lang="ja-JP" sz="1100" kern="100">
                          <a:effectLst/>
                        </a:rPr>
                        <a:t>　落下した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1987493214"/>
                  </a:ext>
                </a:extLst>
              </a:tr>
              <a:tr h="598157">
                <a:tc>
                  <a:txBody>
                    <a:bodyPr/>
                    <a:lstStyle/>
                    <a:p>
                      <a:pPr algn="just">
                        <a:spcAft>
                          <a:spcPts val="0"/>
                        </a:spcAft>
                      </a:pPr>
                      <a:r>
                        <a:rPr lang="ja-JP" sz="1100" kern="100" dirty="0">
                          <a:effectLst/>
                        </a:rPr>
                        <a:t>７ 窓ガラスが割れましたか？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24597" marT="37511" marB="0"/>
                </a:tc>
                <a:tc>
                  <a:txBody>
                    <a:bodyPr/>
                    <a:lstStyle/>
                    <a:p>
                      <a:pPr marR="31750">
                        <a:lnSpc>
                          <a:spcPct val="97000"/>
                        </a:lnSpc>
                        <a:spcAft>
                          <a:spcPts val="0"/>
                        </a:spcAft>
                      </a:pPr>
                      <a:r>
                        <a:rPr lang="en-US" sz="1100" kern="100">
                          <a:effectLst/>
                        </a:rPr>
                        <a:t>Ⅰ</a:t>
                      </a:r>
                      <a:r>
                        <a:rPr lang="ja-JP" sz="1100" kern="100">
                          <a:effectLst/>
                        </a:rPr>
                        <a:t>　いいえ</a:t>
                      </a:r>
                    </a:p>
                    <a:p>
                      <a:pPr marR="31750">
                        <a:lnSpc>
                          <a:spcPct val="97000"/>
                        </a:lnSpc>
                        <a:spcAft>
                          <a:spcPts val="0"/>
                        </a:spcAft>
                      </a:pPr>
                      <a:r>
                        <a:rPr lang="en-US" sz="1100" kern="100">
                          <a:effectLst/>
                        </a:rPr>
                        <a:t>Ⅱ</a:t>
                      </a:r>
                      <a:r>
                        <a:rPr lang="ja-JP" sz="1100" kern="100">
                          <a:effectLst/>
                        </a:rPr>
                        <a:t>　数枚割れた、たくさん割れた</a:t>
                      </a:r>
                    </a:p>
                    <a:p>
                      <a:pPr marR="31750">
                        <a:lnSpc>
                          <a:spcPct val="97000"/>
                        </a:lnSpc>
                        <a:spcAft>
                          <a:spcPts val="0"/>
                        </a:spcAft>
                      </a:pPr>
                      <a:r>
                        <a:rPr lang="ja-JP" sz="1100" kern="100">
                          <a:effectLst/>
                        </a:rPr>
                        <a:t>　　（</a:t>
                      </a:r>
                      <a:r>
                        <a:rPr lang="en-US" sz="1100" kern="100">
                          <a:effectLst/>
                        </a:rPr>
                        <a:t>Ⅲ</a:t>
                      </a:r>
                      <a:r>
                        <a:rPr lang="ja-JP" sz="1100" kern="100">
                          <a:effectLst/>
                        </a:rPr>
                        <a:t>の回答はありません）</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24597" marT="37511" marB="0"/>
                </a:tc>
                <a:extLst>
                  <a:ext uri="{0D108BD9-81ED-4DB2-BD59-A6C34878D82A}">
                    <a16:rowId xmlns:a16="http://schemas.microsoft.com/office/drawing/2014/main" val="2184961731"/>
                  </a:ext>
                </a:extLst>
              </a:tr>
              <a:tr h="661008">
                <a:tc>
                  <a:txBody>
                    <a:bodyPr/>
                    <a:lstStyle/>
                    <a:p>
                      <a:pPr>
                        <a:spcAft>
                          <a:spcPts val="0"/>
                        </a:spcAft>
                      </a:pPr>
                      <a:r>
                        <a:rPr lang="ja-JP" sz="1100" kern="100" dirty="0">
                          <a:effectLst/>
                        </a:rPr>
                        <a:t>８ 床が壊れましたか？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tc>
                <a:tc>
                  <a:txBody>
                    <a:bodyPr/>
                    <a:lstStyle/>
                    <a:p>
                      <a:pPr>
                        <a:spcAft>
                          <a:spcPts val="0"/>
                        </a:spcAft>
                      </a:pPr>
                      <a:r>
                        <a:rPr lang="en-US" sz="1100" kern="100" dirty="0">
                          <a:effectLst/>
                        </a:rPr>
                        <a:t>Ⅰ</a:t>
                      </a:r>
                      <a:r>
                        <a:rPr lang="ja-JP" sz="1100" kern="100" dirty="0">
                          <a:effectLst/>
                        </a:rPr>
                        <a:t>　いいえ</a:t>
                      </a:r>
                    </a:p>
                    <a:p>
                      <a:pPr>
                        <a:spcAft>
                          <a:spcPts val="0"/>
                        </a:spcAft>
                      </a:pPr>
                      <a:r>
                        <a:rPr lang="en-US" sz="1100" kern="100" dirty="0">
                          <a:effectLst/>
                        </a:rPr>
                        <a:t>Ⅱ</a:t>
                      </a:r>
                      <a:r>
                        <a:rPr lang="ja-JP" sz="1100" kern="100" dirty="0">
                          <a:effectLst/>
                        </a:rPr>
                        <a:t>　少し傾いた、下がった</a:t>
                      </a:r>
                    </a:p>
                    <a:p>
                      <a:pPr>
                        <a:spcAft>
                          <a:spcPts val="0"/>
                        </a:spcAft>
                      </a:pPr>
                      <a:r>
                        <a:rPr lang="en-US" sz="1100" kern="100" dirty="0">
                          <a:effectLst/>
                        </a:rPr>
                        <a:t>Ⅲ</a:t>
                      </a:r>
                      <a:r>
                        <a:rPr lang="ja-JP" sz="1100" kern="100" dirty="0">
                          <a:effectLst/>
                        </a:rPr>
                        <a:t>　大きく傾いた、</a:t>
                      </a:r>
                      <a:r>
                        <a:rPr lang="ja-JP" sz="1100" kern="100" dirty="0" smtClean="0">
                          <a:effectLst/>
                        </a:rPr>
                        <a:t>下がった</a:t>
                      </a: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tc>
                <a:extLst>
                  <a:ext uri="{0D108BD9-81ED-4DB2-BD59-A6C34878D82A}">
                    <a16:rowId xmlns:a16="http://schemas.microsoft.com/office/drawing/2014/main" val="1937612299"/>
                  </a:ext>
                </a:extLst>
              </a:tr>
            </a:tbl>
          </a:graphicData>
        </a:graphic>
      </p:graphicFrame>
    </p:spTree>
    <p:extLst>
      <p:ext uri="{BB962C8B-B14F-4D97-AF65-F5344CB8AC3E}">
        <p14:creationId xmlns:p14="http://schemas.microsoft.com/office/powerpoint/2010/main" val="37915200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1784256414"/>
              </p:ext>
            </p:extLst>
          </p:nvPr>
        </p:nvGraphicFramePr>
        <p:xfrm>
          <a:off x="368300" y="403037"/>
          <a:ext cx="6017986" cy="5112390"/>
        </p:xfrm>
        <a:graphic>
          <a:graphicData uri="http://schemas.openxmlformats.org/drawingml/2006/table">
            <a:tbl>
              <a:tblPr firstRow="1" firstCol="1" bandRow="1">
                <a:tableStyleId>{5C22544A-7EE6-4342-B048-85BDC9FD1C3A}</a:tableStyleId>
              </a:tblPr>
              <a:tblGrid>
                <a:gridCol w="2737155">
                  <a:extLst>
                    <a:ext uri="{9D8B030D-6E8A-4147-A177-3AD203B41FA5}">
                      <a16:colId xmlns:a16="http://schemas.microsoft.com/office/drawing/2014/main" val="1111674921"/>
                    </a:ext>
                  </a:extLst>
                </a:gridCol>
                <a:gridCol w="3280831">
                  <a:extLst>
                    <a:ext uri="{9D8B030D-6E8A-4147-A177-3AD203B41FA5}">
                      <a16:colId xmlns:a16="http://schemas.microsoft.com/office/drawing/2014/main" val="2669817081"/>
                    </a:ext>
                  </a:extLst>
                </a:gridCol>
              </a:tblGrid>
              <a:tr h="237135">
                <a:tc>
                  <a:txBody>
                    <a:bodyPr/>
                    <a:lstStyle/>
                    <a:p>
                      <a:pPr marL="28575" algn="ctr">
                        <a:spcAft>
                          <a:spcPts val="0"/>
                        </a:spcAft>
                      </a:pPr>
                      <a:r>
                        <a:rPr lang="ja-JP" sz="1100" kern="0" spc="4400">
                          <a:effectLst/>
                        </a:rPr>
                        <a:t>質問</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tc>
                  <a:txBody>
                    <a:bodyPr/>
                    <a:lstStyle/>
                    <a:p>
                      <a:pPr marL="28575" algn="ctr">
                        <a:spcAft>
                          <a:spcPts val="0"/>
                        </a:spcAft>
                      </a:pPr>
                      <a:r>
                        <a:rPr lang="ja-JP" sz="1100" kern="0" spc="1100">
                          <a:effectLst/>
                        </a:rPr>
                        <a:t>該当項目</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extLst>
                  <a:ext uri="{0D108BD9-81ED-4DB2-BD59-A6C34878D82A}">
                    <a16:rowId xmlns:a16="http://schemas.microsoft.com/office/drawing/2014/main" val="4013413114"/>
                  </a:ext>
                </a:extLst>
              </a:tr>
              <a:tr h="578904">
                <a:tc>
                  <a:txBody>
                    <a:bodyPr/>
                    <a:lstStyle/>
                    <a:p>
                      <a:pPr>
                        <a:spcAft>
                          <a:spcPts val="0"/>
                        </a:spcAft>
                      </a:pPr>
                      <a:r>
                        <a:rPr lang="ja-JP" sz="1100" kern="100">
                          <a:effectLst/>
                        </a:rPr>
                        <a:t>９ 柱が折れましたか？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tc>
                  <a:txBody>
                    <a:bodyPr/>
                    <a:lstStyle/>
                    <a:p>
                      <a:pPr>
                        <a:spcAft>
                          <a:spcPts val="0"/>
                        </a:spcAft>
                      </a:pPr>
                      <a:r>
                        <a:rPr lang="en-US" sz="1100" kern="100" dirty="0">
                          <a:effectLst/>
                        </a:rPr>
                        <a:t>Ⅰ</a:t>
                      </a:r>
                      <a:r>
                        <a:rPr lang="ja-JP" sz="1100" kern="100" dirty="0">
                          <a:effectLst/>
                        </a:rPr>
                        <a:t>　いいえ</a:t>
                      </a:r>
                    </a:p>
                    <a:p>
                      <a:pPr>
                        <a:spcAft>
                          <a:spcPts val="0"/>
                        </a:spcAft>
                      </a:pPr>
                      <a:r>
                        <a:rPr lang="en-US" sz="1100" kern="100" dirty="0">
                          <a:effectLst/>
                        </a:rPr>
                        <a:t>Ⅱ</a:t>
                      </a:r>
                      <a:r>
                        <a:rPr lang="ja-JP" sz="1100" kern="100" dirty="0">
                          <a:effectLst/>
                        </a:rPr>
                        <a:t>　割れを生じたものがある</a:t>
                      </a:r>
                    </a:p>
                    <a:p>
                      <a:pPr>
                        <a:spcAft>
                          <a:spcPts val="0"/>
                        </a:spcAft>
                      </a:pPr>
                      <a:r>
                        <a:rPr lang="en-US" sz="1100" kern="100" dirty="0">
                          <a:effectLst/>
                        </a:rPr>
                        <a:t>Ⅲ</a:t>
                      </a:r>
                      <a:r>
                        <a:rPr lang="ja-JP" sz="1100" kern="100" dirty="0">
                          <a:effectLst/>
                        </a:rPr>
                        <a:t>　完全に折れたものがある</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tc>
                <a:extLst>
                  <a:ext uri="{0D108BD9-81ED-4DB2-BD59-A6C34878D82A}">
                    <a16:rowId xmlns:a16="http://schemas.microsoft.com/office/drawing/2014/main" val="1560659114"/>
                  </a:ext>
                </a:extLst>
              </a:tr>
              <a:tr h="578904">
                <a:tc>
                  <a:txBody>
                    <a:bodyPr/>
                    <a:lstStyle/>
                    <a:p>
                      <a:pPr>
                        <a:spcAft>
                          <a:spcPts val="0"/>
                        </a:spcAft>
                      </a:pPr>
                      <a:r>
                        <a:rPr lang="en-US" sz="1100" kern="100">
                          <a:effectLst/>
                        </a:rPr>
                        <a:t>10 </a:t>
                      </a:r>
                      <a:r>
                        <a:rPr lang="ja-JP" sz="1100" kern="100">
                          <a:effectLst/>
                        </a:rPr>
                        <a:t>内部の壁が壊れましたか？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tc>
                  <a:txBody>
                    <a:bodyPr/>
                    <a:lstStyle/>
                    <a:p>
                      <a:pPr>
                        <a:spcAft>
                          <a:spcPts val="0"/>
                        </a:spcAft>
                      </a:pPr>
                      <a:r>
                        <a:rPr lang="en-US" sz="1100" kern="100">
                          <a:effectLst/>
                        </a:rPr>
                        <a:t>Ⅰ</a:t>
                      </a:r>
                      <a:r>
                        <a:rPr lang="ja-JP" sz="1100" kern="100">
                          <a:effectLst/>
                        </a:rPr>
                        <a:t>　いいえ</a:t>
                      </a:r>
                    </a:p>
                    <a:p>
                      <a:pPr>
                        <a:spcAft>
                          <a:spcPts val="0"/>
                        </a:spcAft>
                      </a:pPr>
                      <a:r>
                        <a:rPr lang="en-US" sz="1100" kern="100">
                          <a:effectLst/>
                        </a:rPr>
                        <a:t>Ⅱ</a:t>
                      </a:r>
                      <a:r>
                        <a:rPr lang="ja-JP" sz="1100" kern="100">
                          <a:effectLst/>
                        </a:rPr>
                        <a:t>　大きなひび割れや目透きが生じた</a:t>
                      </a:r>
                    </a:p>
                    <a:p>
                      <a:pPr>
                        <a:spcAft>
                          <a:spcPts val="0"/>
                        </a:spcAft>
                      </a:pPr>
                      <a:r>
                        <a:rPr lang="en-US" sz="1100" kern="100">
                          <a:effectLst/>
                        </a:rPr>
                        <a:t>Ⅲ</a:t>
                      </a:r>
                      <a:r>
                        <a:rPr lang="ja-JP" sz="1100" kern="100">
                          <a:effectLst/>
                        </a:rPr>
                        <a:t>　壁土やボードが落下した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extLst>
                  <a:ext uri="{0D108BD9-81ED-4DB2-BD59-A6C34878D82A}">
                    <a16:rowId xmlns:a16="http://schemas.microsoft.com/office/drawing/2014/main" val="3771358675"/>
                  </a:ext>
                </a:extLst>
              </a:tr>
              <a:tr h="578904">
                <a:tc>
                  <a:txBody>
                    <a:bodyPr/>
                    <a:lstStyle/>
                    <a:p>
                      <a:pPr>
                        <a:spcAft>
                          <a:spcPts val="0"/>
                        </a:spcAft>
                      </a:pPr>
                      <a:r>
                        <a:rPr lang="en-US" sz="1100" kern="100">
                          <a:effectLst/>
                        </a:rPr>
                        <a:t>11 </a:t>
                      </a:r>
                      <a:r>
                        <a:rPr lang="ja-JP" sz="1100" kern="100">
                          <a:effectLst/>
                        </a:rPr>
                        <a:t>建具やドアが壊れましたか？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tc>
                  <a:txBody>
                    <a:bodyPr/>
                    <a:lstStyle/>
                    <a:p>
                      <a:pPr>
                        <a:spcAft>
                          <a:spcPts val="0"/>
                        </a:spcAft>
                      </a:pPr>
                      <a:r>
                        <a:rPr lang="en-US" sz="1100" kern="100">
                          <a:effectLst/>
                        </a:rPr>
                        <a:t>Ⅰ</a:t>
                      </a:r>
                      <a:r>
                        <a:rPr lang="ja-JP" sz="1100" kern="100">
                          <a:effectLst/>
                        </a:rPr>
                        <a:t>　いいえ</a:t>
                      </a:r>
                    </a:p>
                    <a:p>
                      <a:pPr>
                        <a:spcAft>
                          <a:spcPts val="0"/>
                        </a:spcAft>
                      </a:pPr>
                      <a:r>
                        <a:rPr lang="en-US" sz="1100" kern="100">
                          <a:effectLst/>
                        </a:rPr>
                        <a:t>Ⅱ</a:t>
                      </a:r>
                      <a:r>
                        <a:rPr lang="ja-JP" sz="1100" kern="100">
                          <a:effectLst/>
                        </a:rPr>
                        <a:t>　建具・ドアが動かない</a:t>
                      </a:r>
                    </a:p>
                    <a:p>
                      <a:pPr>
                        <a:spcAft>
                          <a:spcPts val="0"/>
                        </a:spcAft>
                      </a:pPr>
                      <a:r>
                        <a:rPr lang="en-US" sz="1100" kern="100">
                          <a:effectLst/>
                        </a:rPr>
                        <a:t>Ⅲ</a:t>
                      </a:r>
                      <a:r>
                        <a:rPr lang="ja-JP" sz="1100" kern="100">
                          <a:effectLst/>
                        </a:rPr>
                        <a:t>　建具・ドアが壊れた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extLst>
                  <a:ext uri="{0D108BD9-81ED-4DB2-BD59-A6C34878D82A}">
                    <a16:rowId xmlns:a16="http://schemas.microsoft.com/office/drawing/2014/main" val="498667255"/>
                  </a:ext>
                </a:extLst>
              </a:tr>
              <a:tr h="578904">
                <a:tc>
                  <a:txBody>
                    <a:bodyPr/>
                    <a:lstStyle/>
                    <a:p>
                      <a:pPr>
                        <a:spcAft>
                          <a:spcPts val="0"/>
                        </a:spcAft>
                      </a:pPr>
                      <a:r>
                        <a:rPr lang="en-US" sz="1100" kern="100">
                          <a:effectLst/>
                        </a:rPr>
                        <a:t>12 </a:t>
                      </a:r>
                      <a:r>
                        <a:rPr lang="ja-JP" sz="1100" kern="100">
                          <a:effectLst/>
                        </a:rPr>
                        <a:t>天井、照明器具が落下しましたか？ </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tc>
                  <a:txBody>
                    <a:bodyPr/>
                    <a:lstStyle/>
                    <a:p>
                      <a:pPr>
                        <a:spcAft>
                          <a:spcPts val="0"/>
                        </a:spcAft>
                      </a:pPr>
                      <a:r>
                        <a:rPr lang="en-US" sz="1100" kern="100">
                          <a:effectLst/>
                        </a:rPr>
                        <a:t>Ⅰ</a:t>
                      </a:r>
                      <a:r>
                        <a:rPr lang="ja-JP" sz="1100" kern="100">
                          <a:effectLst/>
                        </a:rPr>
                        <a:t>　いいえ</a:t>
                      </a:r>
                    </a:p>
                    <a:p>
                      <a:pPr>
                        <a:spcAft>
                          <a:spcPts val="0"/>
                        </a:spcAft>
                      </a:pPr>
                      <a:r>
                        <a:rPr lang="en-US" sz="1100" kern="100">
                          <a:effectLst/>
                        </a:rPr>
                        <a:t>Ⅱ</a:t>
                      </a:r>
                      <a:r>
                        <a:rPr lang="ja-JP" sz="1100" kern="100">
                          <a:effectLst/>
                        </a:rPr>
                        <a:t>　落下しかけている</a:t>
                      </a:r>
                    </a:p>
                    <a:p>
                      <a:pPr>
                        <a:spcAft>
                          <a:spcPts val="0"/>
                        </a:spcAft>
                      </a:pPr>
                      <a:r>
                        <a:rPr lang="en-US" sz="1100" kern="100">
                          <a:effectLst/>
                        </a:rPr>
                        <a:t>Ⅲ</a:t>
                      </a:r>
                      <a:r>
                        <a:rPr lang="ja-JP" sz="1100" kern="100">
                          <a:effectLst/>
                        </a:rPr>
                        <a:t>　落下した</a:t>
                      </a:r>
                      <a:endParaRPr lang="ja-JP" sz="1100" kern="100">
                        <a:solidFill>
                          <a:srgbClr val="000000"/>
                        </a:solidFill>
                        <a:effectLst/>
                        <a:latin typeface="Calibri" panose="020F0502020204030204" pitchFamily="34" charset="0"/>
                        <a:ea typeface="Calibri" panose="020F0502020204030204" pitchFamily="34" charset="0"/>
                      </a:endParaRPr>
                    </a:p>
                  </a:txBody>
                  <a:tcPr marL="67642" marR="70717" marT="37511" marB="0"/>
                </a:tc>
                <a:extLst>
                  <a:ext uri="{0D108BD9-81ED-4DB2-BD59-A6C34878D82A}">
                    <a16:rowId xmlns:a16="http://schemas.microsoft.com/office/drawing/2014/main" val="1861263738"/>
                  </a:ext>
                </a:extLst>
              </a:tr>
              <a:tr h="578904">
                <a:tc gridSpan="2">
                  <a:txBody>
                    <a:bodyPr/>
                    <a:lstStyle/>
                    <a:p>
                      <a:pPr>
                        <a:spcAft>
                          <a:spcPts val="0"/>
                        </a:spcAft>
                      </a:pPr>
                      <a:r>
                        <a:rPr lang="en-US" sz="1100" kern="100" dirty="0">
                          <a:effectLst/>
                        </a:rPr>
                        <a:t> </a:t>
                      </a:r>
                      <a:endParaRPr lang="ja-JP" sz="1100" kern="100" dirty="0">
                        <a:effectLst/>
                      </a:endParaRPr>
                    </a:p>
                    <a:p>
                      <a:pPr>
                        <a:spcAft>
                          <a:spcPts val="0"/>
                        </a:spcAft>
                      </a:pPr>
                      <a:r>
                        <a:rPr lang="en-US" sz="1100" kern="100" dirty="0">
                          <a:effectLst/>
                        </a:rPr>
                        <a:t>13 </a:t>
                      </a:r>
                      <a:r>
                        <a:rPr lang="ja-JP" sz="1100" kern="100" dirty="0">
                          <a:effectLst/>
                        </a:rPr>
                        <a:t>その他、目についた被害を記入してください。</a:t>
                      </a:r>
                    </a:p>
                    <a:p>
                      <a:pPr>
                        <a:spcAft>
                          <a:spcPts val="0"/>
                        </a:spcAft>
                      </a:pPr>
                      <a:r>
                        <a:rPr lang="en-US" sz="1100" kern="100" dirty="0">
                          <a:effectLst/>
                        </a:rPr>
                        <a:t>(</a:t>
                      </a:r>
                      <a:r>
                        <a:rPr lang="ja-JP" sz="1100" kern="100" dirty="0">
                          <a:effectLst/>
                        </a:rPr>
                        <a:t>例：塀が倒れた、水・ガスがもれている、家具が倒れたなど</a:t>
                      </a: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tc>
                <a:tc hMerge="1">
                  <a:txBody>
                    <a:bodyPr/>
                    <a:lstStyle/>
                    <a:p>
                      <a:endParaRPr kumimoji="1" lang="ja-JP" altLang="en-US"/>
                    </a:p>
                  </a:txBody>
                  <a:tcPr/>
                </a:tc>
                <a:extLst>
                  <a:ext uri="{0D108BD9-81ED-4DB2-BD59-A6C34878D82A}">
                    <a16:rowId xmlns:a16="http://schemas.microsoft.com/office/drawing/2014/main" val="306632037"/>
                  </a:ext>
                </a:extLst>
              </a:tr>
              <a:tr h="316180">
                <a:tc gridSpan="2">
                  <a:txBody>
                    <a:bodyPr/>
                    <a:lstStyle/>
                    <a:p>
                      <a:pPr>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629416190"/>
                  </a:ext>
                </a:extLst>
              </a:tr>
              <a:tr h="324084">
                <a:tc gridSpan="2">
                  <a:txBody>
                    <a:bodyPr/>
                    <a:lstStyle/>
                    <a:p>
                      <a:pPr>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699847518"/>
                  </a:ext>
                </a:extLst>
              </a:tr>
              <a:tr h="337918">
                <a:tc gridSpan="2">
                  <a:txBody>
                    <a:bodyPr/>
                    <a:lstStyle/>
                    <a:p>
                      <a:pPr>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654306370"/>
                  </a:ext>
                </a:extLst>
              </a:tr>
              <a:tr h="325401">
                <a:tc gridSpan="2">
                  <a:txBody>
                    <a:bodyPr/>
                    <a:lstStyle/>
                    <a:p>
                      <a:pPr>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2991396037"/>
                  </a:ext>
                </a:extLst>
              </a:tr>
              <a:tr h="321450">
                <a:tc gridSpan="2">
                  <a:txBody>
                    <a:bodyPr/>
                    <a:lstStyle/>
                    <a:p>
                      <a:pPr>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2128899811"/>
                  </a:ext>
                </a:extLst>
              </a:tr>
              <a:tr h="355702">
                <a:tc gridSpan="2">
                  <a:txBody>
                    <a:bodyPr/>
                    <a:lstStyle/>
                    <a:p>
                      <a:pPr>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7642" marR="70717" marT="37511"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75048143"/>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3454712816"/>
              </p:ext>
            </p:extLst>
          </p:nvPr>
        </p:nvGraphicFramePr>
        <p:xfrm>
          <a:off x="419780" y="5858197"/>
          <a:ext cx="5915025" cy="3591639"/>
        </p:xfrm>
        <a:graphic>
          <a:graphicData uri="http://schemas.openxmlformats.org/drawingml/2006/table">
            <a:tbl>
              <a:tblPr firstRow="1" firstCol="1" bandRow="1">
                <a:tableStyleId>{5C22544A-7EE6-4342-B048-85BDC9FD1C3A}</a:tableStyleId>
              </a:tblPr>
              <a:tblGrid>
                <a:gridCol w="5915025">
                  <a:extLst>
                    <a:ext uri="{9D8B030D-6E8A-4147-A177-3AD203B41FA5}">
                      <a16:colId xmlns:a16="http://schemas.microsoft.com/office/drawing/2014/main" val="3389328937"/>
                    </a:ext>
                  </a:extLst>
                </a:gridCol>
              </a:tblGrid>
              <a:tr h="3552503">
                <a:tc>
                  <a:txBody>
                    <a:bodyPr/>
                    <a:lstStyle/>
                    <a:p>
                      <a:pPr>
                        <a:spcAft>
                          <a:spcPts val="155"/>
                        </a:spcAft>
                      </a:pPr>
                      <a:r>
                        <a:rPr lang="en-US" sz="1100" kern="100" dirty="0">
                          <a:effectLst/>
                        </a:rPr>
                        <a:t> </a:t>
                      </a:r>
                      <a:endParaRPr lang="ja-JP" sz="1100" kern="100" dirty="0">
                        <a:effectLst/>
                      </a:endParaRPr>
                    </a:p>
                    <a:p>
                      <a:pPr marR="704850">
                        <a:spcAft>
                          <a:spcPts val="155"/>
                        </a:spcAft>
                      </a:pPr>
                      <a:r>
                        <a:rPr lang="ja-JP" sz="1100" kern="100" dirty="0" smtClean="0">
                          <a:solidFill>
                            <a:schemeClr val="tx1"/>
                          </a:solidFill>
                          <a:effectLst/>
                        </a:rPr>
                        <a:t>（</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手順）</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R="704850">
                        <a:spcAft>
                          <a:spcPts val="155"/>
                        </a:spcAft>
                      </a:pP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r>
                        <a:rPr lang="en-US" sz="1200" kern="100" dirty="0">
                          <a:solidFill>
                            <a:schemeClr val="tx1"/>
                          </a:solidFill>
                          <a:effectLst/>
                          <a:latin typeface="BIZ UDP明朝 Medium" panose="02020500000000000000" pitchFamily="18" charset="-128"/>
                          <a:ea typeface="BIZ UDP明朝 Medium" panose="02020500000000000000" pitchFamily="18" charset="-128"/>
                        </a:rPr>
                        <a:t> </a:t>
                      </a: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５．質問１～</a:t>
                      </a:r>
                      <a:r>
                        <a:rPr lang="en-US" sz="1200" kern="100" dirty="0">
                          <a:solidFill>
                            <a:schemeClr val="tx1"/>
                          </a:solidFill>
                          <a:effectLst/>
                          <a:latin typeface="BIZ UDP明朝 Medium" panose="02020500000000000000" pitchFamily="18" charset="-128"/>
                          <a:ea typeface="BIZ UDP明朝 Medium" panose="02020500000000000000" pitchFamily="18" charset="-128"/>
                        </a:rPr>
                        <a:t>12</a:t>
                      </a:r>
                      <a:r>
                        <a:rPr lang="ja-JP" sz="1200" kern="100" dirty="0">
                          <a:solidFill>
                            <a:schemeClr val="tx1"/>
                          </a:solidFill>
                          <a:effectLst/>
                          <a:latin typeface="BIZ UDP明朝 Medium" panose="02020500000000000000" pitchFamily="18" charset="-128"/>
                          <a:ea typeface="BIZ UDP明朝 Medium" panose="02020500000000000000" pitchFamily="18" charset="-128"/>
                        </a:rPr>
                        <a:t>を集計します。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６．必要な対応を取ります。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Ⅲ</a:t>
                      </a:r>
                      <a:r>
                        <a:rPr lang="ja-JP" sz="1200" kern="100" dirty="0">
                          <a:solidFill>
                            <a:schemeClr val="tx1"/>
                          </a:solidFill>
                          <a:effectLst/>
                          <a:latin typeface="BIZ UDP明朝 Medium" panose="02020500000000000000" pitchFamily="18" charset="-128"/>
                          <a:ea typeface="BIZ UDP明朝 Medium" panose="02020500000000000000" pitchFamily="18" charset="-128"/>
                        </a:rPr>
                        <a:t>の答え</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が</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１</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つ</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でもある場合は</a:t>
                      </a:r>
                      <a:r>
                        <a:rPr lang="ja-JP" sz="1200" kern="100" dirty="0">
                          <a:solidFill>
                            <a:schemeClr val="tx1"/>
                          </a:solidFill>
                          <a:effectLst/>
                          <a:latin typeface="BIZ UDPゴシック" panose="020B0400000000000000" pitchFamily="50" charset="-128"/>
                          <a:ea typeface="BIZ UDPゴシック" panose="020B0400000000000000" pitchFamily="50" charset="-128"/>
                        </a:rPr>
                        <a:t>『危険』</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です。</a:t>
                      </a:r>
                    </a:p>
                    <a:p>
                      <a:pPr marL="558800" indent="-5588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施設内</a:t>
                      </a:r>
                      <a:r>
                        <a:rPr lang="ja-JP" sz="1200" kern="100" dirty="0">
                          <a:solidFill>
                            <a:schemeClr val="tx1"/>
                          </a:solidFill>
                          <a:effectLst/>
                          <a:latin typeface="BIZ UDP明朝 Medium" panose="02020500000000000000" pitchFamily="18" charset="-128"/>
                          <a:ea typeface="BIZ UDP明朝 Medium" panose="02020500000000000000" pitchFamily="18" charset="-128"/>
                        </a:rPr>
                        <a:t>へは立ち入らず、市災害対策本部へ連絡し、他の避難所への移動等、</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必要</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な</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L="558800" indent="-558800">
                        <a:spcAft>
                          <a:spcPts val="0"/>
                        </a:spcAft>
                      </a:pP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対応</a:t>
                      </a:r>
                      <a:r>
                        <a:rPr lang="ja-JP" sz="1200" kern="100" dirty="0">
                          <a:solidFill>
                            <a:schemeClr val="tx1"/>
                          </a:solidFill>
                          <a:effectLst/>
                          <a:latin typeface="BIZ UDP明朝 Medium" panose="02020500000000000000" pitchFamily="18" charset="-128"/>
                          <a:ea typeface="BIZ UDP明朝 Medium" panose="02020500000000000000" pitchFamily="18" charset="-128"/>
                        </a:rPr>
                        <a:t>を検討します。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Ⅱ</a:t>
                      </a:r>
                      <a:r>
                        <a:rPr lang="ja-JP" sz="1200" kern="100" dirty="0">
                          <a:solidFill>
                            <a:schemeClr val="tx1"/>
                          </a:solidFill>
                          <a:effectLst/>
                          <a:latin typeface="BIZ UDP明朝 Medium" panose="02020500000000000000" pitchFamily="18" charset="-128"/>
                          <a:ea typeface="BIZ UDP明朝 Medium" panose="02020500000000000000" pitchFamily="18" charset="-128"/>
                        </a:rPr>
                        <a:t>の答え</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が</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１</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つ</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でもある場合は</a:t>
                      </a:r>
                      <a:r>
                        <a:rPr lang="ja-JP" sz="1200" kern="100" dirty="0">
                          <a:solidFill>
                            <a:schemeClr val="tx1"/>
                          </a:solidFill>
                          <a:effectLst/>
                          <a:latin typeface="BIZ UDPゴシック" panose="020B0400000000000000" pitchFamily="50" charset="-128"/>
                          <a:ea typeface="BIZ UDPゴシック" panose="020B0400000000000000" pitchFamily="50" charset="-128"/>
                        </a:rPr>
                        <a:t>『要注意』</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です。</a:t>
                      </a:r>
                    </a:p>
                    <a:p>
                      <a:pPr marL="558800" indent="-5588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施設内</a:t>
                      </a:r>
                      <a:r>
                        <a:rPr lang="ja-JP" sz="1200" kern="100" dirty="0">
                          <a:solidFill>
                            <a:schemeClr val="tx1"/>
                          </a:solidFill>
                          <a:effectLst/>
                          <a:latin typeface="BIZ UDP明朝 Medium" panose="02020500000000000000" pitchFamily="18" charset="-128"/>
                          <a:ea typeface="BIZ UDP明朝 Medium" panose="02020500000000000000" pitchFamily="18" charset="-128"/>
                        </a:rPr>
                        <a:t>へは立ち入らず、市災害対策本部へ連絡し、専門家による応急的な補強を</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行</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L="558800" indent="-558800">
                        <a:spcAft>
                          <a:spcPts val="0"/>
                        </a:spcAft>
                      </a:pP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err="1" smtClean="0">
                          <a:solidFill>
                            <a:schemeClr val="tx1"/>
                          </a:solidFill>
                          <a:effectLst/>
                          <a:latin typeface="BIZ UDP明朝 Medium" panose="02020500000000000000" pitchFamily="18" charset="-128"/>
                          <a:ea typeface="BIZ UDP明朝 Medium" panose="02020500000000000000" pitchFamily="18" charset="-128"/>
                        </a:rPr>
                        <a:t>う</a:t>
                      </a:r>
                      <a:r>
                        <a:rPr lang="ja-JP" sz="1200" kern="100" dirty="0">
                          <a:solidFill>
                            <a:schemeClr val="tx1"/>
                          </a:solidFill>
                          <a:effectLst/>
                          <a:latin typeface="BIZ UDP明朝 Medium" panose="02020500000000000000" pitchFamily="18" charset="-128"/>
                          <a:ea typeface="BIZ UDP明朝 Medium" panose="02020500000000000000" pitchFamily="18" charset="-128"/>
                        </a:rPr>
                        <a:t>等、必要な措置を講じます。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Ⅰ</a:t>
                      </a:r>
                      <a:r>
                        <a:rPr lang="ja-JP" sz="1200" kern="100" dirty="0">
                          <a:solidFill>
                            <a:schemeClr val="tx1"/>
                          </a:solidFill>
                          <a:effectLst/>
                          <a:latin typeface="BIZ UDP明朝 Medium" panose="02020500000000000000" pitchFamily="18" charset="-128"/>
                          <a:ea typeface="BIZ UDP明朝 Medium" panose="02020500000000000000" pitchFamily="18" charset="-128"/>
                        </a:rPr>
                        <a:t>のみの場合</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危険</a:t>
                      </a:r>
                      <a:r>
                        <a:rPr lang="ja-JP" sz="1200" kern="100" dirty="0">
                          <a:solidFill>
                            <a:schemeClr val="tx1"/>
                          </a:solidFill>
                          <a:effectLst/>
                          <a:latin typeface="BIZ UDP明朝 Medium" panose="02020500000000000000" pitchFamily="18" charset="-128"/>
                          <a:ea typeface="BIZ UDP明朝 Medium" panose="02020500000000000000" pitchFamily="18" charset="-128"/>
                        </a:rPr>
                        <a:t>箇所に注意し、施設を使用します。</a:t>
                      </a:r>
                    </a:p>
                    <a:p>
                      <a:pPr>
                        <a:spcAft>
                          <a:spcPts val="0"/>
                        </a:spcAft>
                      </a:pPr>
                      <a:r>
                        <a:rPr lang="en-US" sz="1200" kern="100" dirty="0">
                          <a:solidFill>
                            <a:schemeClr val="tx1"/>
                          </a:solidFill>
                          <a:effectLst/>
                          <a:latin typeface="BIZ UDP明朝 Medium" panose="02020500000000000000" pitchFamily="18" charset="-128"/>
                          <a:ea typeface="BIZ UDP明朝 Medium" panose="02020500000000000000" pitchFamily="18" charset="-128"/>
                        </a:rPr>
                        <a:t> </a:t>
                      </a: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marL="522605" indent="-6985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　余震により被害が進んだと思われる場合は、再度チェックシートで被災状況を点検</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してください</a:t>
                      </a:r>
                      <a:r>
                        <a:rPr lang="ja-JP" sz="1200" kern="100" dirty="0">
                          <a:solidFill>
                            <a:schemeClr val="tx1"/>
                          </a:solidFill>
                          <a:effectLst/>
                          <a:latin typeface="BIZ UDP明朝 Medium" panose="02020500000000000000" pitchFamily="18" charset="-128"/>
                          <a:ea typeface="BIZ UDP明朝 Medium" panose="02020500000000000000" pitchFamily="18" charset="-128"/>
                        </a:rPr>
                        <a:t>。</a:t>
                      </a:r>
                    </a:p>
                    <a:p>
                      <a:pPr marL="698500" indent="-419100">
                        <a:spcAft>
                          <a:spcPts val="0"/>
                        </a:spcAft>
                      </a:pPr>
                      <a:r>
                        <a:rPr lang="ja-JP" sz="1200" u="sng" kern="100" dirty="0">
                          <a:solidFill>
                            <a:schemeClr val="tx1"/>
                          </a:solidFill>
                          <a:effectLst/>
                          <a:latin typeface="BIZ UDP明朝 Medium" panose="02020500000000000000" pitchFamily="18" charset="-128"/>
                          <a:ea typeface="BIZ UDP明朝 Medium" panose="02020500000000000000" pitchFamily="18" charset="-128"/>
                        </a:rPr>
                        <a:t>★　このチェックシートによる判断は、あくまで臨時的なものです。</a:t>
                      </a: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L="698500" indent="-419100">
                        <a:spcAft>
                          <a:spcPts val="0"/>
                        </a:spcAft>
                      </a:pP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txBody>
                  <a:tcPr marL="24597" marR="0" marT="55959" marB="0">
                    <a:solidFill>
                      <a:schemeClr val="accent1">
                        <a:lumMod val="20000"/>
                        <a:lumOff val="80000"/>
                      </a:schemeClr>
                    </a:solidFill>
                  </a:tcPr>
                </a:tc>
                <a:extLst>
                  <a:ext uri="{0D108BD9-81ED-4DB2-BD59-A6C34878D82A}">
                    <a16:rowId xmlns:a16="http://schemas.microsoft.com/office/drawing/2014/main" val="412475032"/>
                  </a:ext>
                </a:extLst>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3244631615"/>
              </p:ext>
            </p:extLst>
          </p:nvPr>
        </p:nvGraphicFramePr>
        <p:xfrm>
          <a:off x="3073400" y="6003340"/>
          <a:ext cx="3124200" cy="875665"/>
        </p:xfrm>
        <a:graphic>
          <a:graphicData uri="http://schemas.openxmlformats.org/drawingml/2006/table">
            <a:tbl>
              <a:tblPr firstRow="1" firstCol="1" bandRow="1"/>
              <a:tblGrid>
                <a:gridCol w="1054100">
                  <a:extLst>
                    <a:ext uri="{9D8B030D-6E8A-4147-A177-3AD203B41FA5}">
                      <a16:colId xmlns:a16="http://schemas.microsoft.com/office/drawing/2014/main" val="3488629574"/>
                    </a:ext>
                  </a:extLst>
                </a:gridCol>
                <a:gridCol w="1079500">
                  <a:extLst>
                    <a:ext uri="{9D8B030D-6E8A-4147-A177-3AD203B41FA5}">
                      <a16:colId xmlns:a16="http://schemas.microsoft.com/office/drawing/2014/main" val="2390877412"/>
                    </a:ext>
                  </a:extLst>
                </a:gridCol>
                <a:gridCol w="990600">
                  <a:extLst>
                    <a:ext uri="{9D8B030D-6E8A-4147-A177-3AD203B41FA5}">
                      <a16:colId xmlns:a16="http://schemas.microsoft.com/office/drawing/2014/main" val="3610496999"/>
                    </a:ext>
                  </a:extLst>
                </a:gridCol>
              </a:tblGrid>
              <a:tr h="292100">
                <a:tc>
                  <a:txBody>
                    <a:bodyPr/>
                    <a:lstStyle/>
                    <a:p>
                      <a:pPr marL="12700" algn="ctr">
                        <a:spcAft>
                          <a:spcPts val="0"/>
                        </a:spcAft>
                      </a:pPr>
                      <a:r>
                        <a:rPr lang="en-US" sz="1100" kern="10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Ⅰ</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700" algn="ctr">
                        <a:spcAft>
                          <a:spcPts val="0"/>
                        </a:spcAft>
                      </a:pPr>
                      <a:r>
                        <a:rPr lang="en-US" sz="1100" kern="10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Ⅱ</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kern="10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Ⅲ</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6530680"/>
                  </a:ext>
                </a:extLst>
              </a:tr>
              <a:tr h="583565">
                <a:tc>
                  <a:txBody>
                    <a:bodyPr/>
                    <a:lstStyle/>
                    <a:p>
                      <a:pPr marL="69850" algn="just">
                        <a:spcAft>
                          <a:spcPts val="0"/>
                        </a:spcAft>
                      </a:pPr>
                      <a:r>
                        <a:rPr lang="en-US" sz="1100" kern="100">
                          <a:solidFill>
                            <a:srgbClr val="000000"/>
                          </a:solidFill>
                          <a:effectLst/>
                          <a:latin typeface="Calibri" panose="020F0502020204030204" pitchFamily="34" charset="0"/>
                          <a:ea typeface="Calibri" panose="020F0502020204030204" pitchFamily="34" charset="0"/>
                        </a:rPr>
                        <a:t> </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algn="just">
                        <a:spcAft>
                          <a:spcPts val="0"/>
                        </a:spcAft>
                      </a:pPr>
                      <a:r>
                        <a:rPr lang="en-US" sz="1100" kern="100" dirty="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2550" algn="l">
                        <a:spcAft>
                          <a:spcPts val="0"/>
                        </a:spcAft>
                      </a:pPr>
                      <a:r>
                        <a:rPr lang="en-US" sz="1100" kern="100" dirty="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7739626"/>
                  </a:ext>
                </a:extLst>
              </a:tr>
            </a:tbl>
          </a:graphicData>
        </a:graphic>
      </p:graphicFrame>
    </p:spTree>
    <p:extLst>
      <p:ext uri="{BB962C8B-B14F-4D97-AF65-F5344CB8AC3E}">
        <p14:creationId xmlns:p14="http://schemas.microsoft.com/office/powerpoint/2010/main" val="1841237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245018573"/>
              </p:ext>
            </p:extLst>
          </p:nvPr>
        </p:nvGraphicFramePr>
        <p:xfrm>
          <a:off x="4122057" y="441301"/>
          <a:ext cx="2284186" cy="400527"/>
        </p:xfrm>
        <a:graphic>
          <a:graphicData uri="http://schemas.openxmlformats.org/drawingml/2006/table">
            <a:tbl>
              <a:tblPr>
                <a:tableStyleId>{5C22544A-7EE6-4342-B048-85BDC9FD1C3A}</a:tableStyleId>
              </a:tblPr>
              <a:tblGrid>
                <a:gridCol w="2284186">
                  <a:extLst>
                    <a:ext uri="{9D8B030D-6E8A-4147-A177-3AD203B41FA5}">
                      <a16:colId xmlns:a16="http://schemas.microsoft.com/office/drawing/2014/main" val="1341494222"/>
                    </a:ext>
                  </a:extLst>
                </a:gridCol>
              </a:tblGrid>
              <a:tr h="400527">
                <a:tc>
                  <a:txBody>
                    <a:bodyPr/>
                    <a:lstStyle/>
                    <a:p>
                      <a:pPr algn="r">
                        <a:spcAft>
                          <a:spcPts val="0"/>
                        </a:spcAft>
                      </a:pPr>
                      <a:r>
                        <a:rPr lang="ja-JP" sz="1600" kern="100" dirty="0">
                          <a:effectLst/>
                          <a:latin typeface="BIZ UDP明朝 Medium" panose="02020500000000000000" pitchFamily="18" charset="-128"/>
                          <a:ea typeface="BIZ UDP明朝 Medium" panose="02020500000000000000" pitchFamily="18" charset="-128"/>
                        </a:rPr>
                        <a:t>コンクリート造等建築物</a:t>
                      </a:r>
                      <a:endParaRPr lang="ja-JP" sz="1600" kern="100" dirty="0">
                        <a:solidFill>
                          <a:srgbClr val="000000"/>
                        </a:solidFill>
                        <a:effectLst/>
                        <a:latin typeface="BIZ UDP明朝 Medium" panose="02020500000000000000" pitchFamily="18" charset="-128"/>
                        <a:ea typeface="BIZ UDP明朝 Medium" panose="02020500000000000000" pitchFamily="18" charset="-128"/>
                      </a:endParaRPr>
                    </a:p>
                  </a:txBody>
                  <a:tcPr marL="62865" marR="62865" marT="0" marB="0" anchor="ctr"/>
                </a:tc>
                <a:extLst>
                  <a:ext uri="{0D108BD9-81ED-4DB2-BD59-A6C34878D82A}">
                    <a16:rowId xmlns:a16="http://schemas.microsoft.com/office/drawing/2014/main" val="2629790748"/>
                  </a:ext>
                </a:extLst>
              </a:tr>
            </a:tbl>
          </a:graphicData>
        </a:graphic>
      </p:graphicFrame>
      <p:sp>
        <p:nvSpPr>
          <p:cNvPr id="3" name="正方形/長方形 2"/>
          <p:cNvSpPr/>
          <p:nvPr/>
        </p:nvSpPr>
        <p:spPr>
          <a:xfrm>
            <a:off x="368300" y="441301"/>
            <a:ext cx="6037943" cy="1631216"/>
          </a:xfrm>
          <a:prstGeom prst="rect">
            <a:avLst/>
          </a:prstGeom>
        </p:spPr>
        <p:txBody>
          <a:bodyPr wrap="square">
            <a:spAutoFit/>
          </a:bodyPr>
          <a:lstStyle/>
          <a:p>
            <a:pPr>
              <a:spcAft>
                <a:spcPts val="0"/>
              </a:spcAft>
            </a:pPr>
            <a:r>
              <a:rPr lang="ja-JP" altLang="ja-JP" sz="16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参考資料</a:t>
            </a:r>
            <a:r>
              <a:rPr lang="ja-JP" altLang="ja-JP" sz="1600" b="1" kern="100" dirty="0">
                <a:solidFill>
                  <a:srgbClr val="000000"/>
                </a:solidFill>
                <a:latin typeface="BIZ UDP明朝 Medium" panose="02020500000000000000" pitchFamily="18" charset="-128"/>
                <a:ea typeface="BIZ UDP明朝 Medium" panose="02020500000000000000" pitchFamily="18" charset="-128"/>
              </a:rPr>
              <a:t>《</a:t>
            </a:r>
            <a:r>
              <a:rPr lang="ja-JP" altLang="ja-JP" sz="1600" b="1"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建物被災状況チェックシート》</a:t>
            </a:r>
            <a:endParaRPr lang="ja-JP" altLang="ja-JP" sz="1600" kern="100" dirty="0">
              <a:solidFill>
                <a:srgbClr val="000000"/>
              </a:solidFill>
              <a:latin typeface="BIZ UDP明朝 Medium" panose="02020500000000000000" pitchFamily="18" charset="-128"/>
              <a:ea typeface="BIZ UDP明朝 Medium" panose="02020500000000000000" pitchFamily="18" charset="-128"/>
            </a:endParaRPr>
          </a:p>
          <a:p>
            <a:pPr algn="just">
              <a:spcAft>
                <a:spcPts val="0"/>
              </a:spcAft>
            </a:pPr>
            <a:endParaRPr lang="en-US" altLang="ja-JP" kern="100" dirty="0" smtClean="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endParaRPr>
          </a:p>
          <a:p>
            <a:pPr algn="just">
              <a:spcAft>
                <a:spcPts val="0"/>
              </a:spcAft>
            </a:pPr>
            <a:r>
              <a:rPr lang="ja-JP" altLang="ja-JP"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　 　　　　　　　　　　　　</a:t>
            </a:r>
            <a:r>
              <a:rPr lang="ja-JP" altLang="ja-JP" sz="12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　</a:t>
            </a:r>
            <a:r>
              <a:rPr lang="en-US" altLang="ja-JP" sz="12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a:t>
            </a:r>
            <a:r>
              <a:rPr lang="ja-JP" altLang="ja-JP" sz="12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コンクリートブロック造、レンガ造等にも使用できます。）</a:t>
            </a:r>
            <a:endParaRPr lang="ja-JP" altLang="ja-JP" sz="1200" kern="100" dirty="0">
              <a:solidFill>
                <a:srgbClr val="000000"/>
              </a:solidFill>
              <a:latin typeface="BIZ UDP明朝 Medium" panose="02020500000000000000" pitchFamily="18" charset="-128"/>
              <a:ea typeface="BIZ UDP明朝 Medium" panose="02020500000000000000" pitchFamily="18" charset="-128"/>
            </a:endParaRPr>
          </a:p>
          <a:p>
            <a:pPr>
              <a:spcAft>
                <a:spcPts val="0"/>
              </a:spcAft>
            </a:pPr>
            <a:r>
              <a:rPr lang="en-US" altLang="ja-JP" sz="12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 </a:t>
            </a:r>
            <a:endParaRPr lang="ja-JP" altLang="ja-JP" sz="1200" kern="100" dirty="0">
              <a:solidFill>
                <a:srgbClr val="000000"/>
              </a:solidFill>
              <a:latin typeface="BIZ UDP明朝 Medium" panose="02020500000000000000" pitchFamily="18" charset="-128"/>
              <a:ea typeface="BIZ UDP明朝 Medium" panose="02020500000000000000" pitchFamily="18" charset="-128"/>
            </a:endParaRPr>
          </a:p>
          <a:p>
            <a:pPr>
              <a:spcAft>
                <a:spcPts val="0"/>
              </a:spcAft>
            </a:pPr>
            <a:r>
              <a:rPr lang="ja-JP" altLang="ja-JP" sz="12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　避難所を開設するにあたって、避難所となる施設の安全性を確認します。</a:t>
            </a:r>
            <a:endParaRPr lang="ja-JP" altLang="ja-JP" sz="1200" kern="100" dirty="0">
              <a:solidFill>
                <a:srgbClr val="000000"/>
              </a:solidFill>
              <a:latin typeface="BIZ UDP明朝 Medium" panose="02020500000000000000" pitchFamily="18" charset="-128"/>
              <a:ea typeface="BIZ UDP明朝 Medium" panose="02020500000000000000" pitchFamily="18" charset="-128"/>
            </a:endParaRPr>
          </a:p>
          <a:p>
            <a:pPr marL="139700" indent="-139700">
              <a:spcAft>
                <a:spcPts val="0"/>
              </a:spcAft>
            </a:pPr>
            <a:r>
              <a:rPr lang="ja-JP" altLang="ja-JP" sz="1200" kern="100" dirty="0" smtClean="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a:t>
            </a:r>
            <a:r>
              <a:rPr lang="ja-JP" altLang="ja-JP" sz="12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　一見して危険と判断できる場合は、市災害対策本部へ連絡し、他の避難所への移動等必要な対応を検討します。</a:t>
            </a:r>
            <a:endParaRPr lang="ja-JP" altLang="ja-JP" sz="1200" kern="100" dirty="0">
              <a:solidFill>
                <a:srgbClr val="000000"/>
              </a:solidFill>
              <a:latin typeface="BIZ UDP明朝 Medium" panose="02020500000000000000" pitchFamily="18" charset="-128"/>
              <a:ea typeface="BIZ UDP明朝 Medium" panose="02020500000000000000" pitchFamily="18"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894383855"/>
              </p:ext>
            </p:extLst>
          </p:nvPr>
        </p:nvGraphicFramePr>
        <p:xfrm>
          <a:off x="368299" y="2304747"/>
          <a:ext cx="6037943" cy="1976967"/>
        </p:xfrm>
        <a:graphic>
          <a:graphicData uri="http://schemas.openxmlformats.org/drawingml/2006/table">
            <a:tbl>
              <a:tblPr>
                <a:tableStyleId>{5C22544A-7EE6-4342-B048-85BDC9FD1C3A}</a:tableStyleId>
              </a:tblPr>
              <a:tblGrid>
                <a:gridCol w="6037943">
                  <a:extLst>
                    <a:ext uri="{9D8B030D-6E8A-4147-A177-3AD203B41FA5}">
                      <a16:colId xmlns:a16="http://schemas.microsoft.com/office/drawing/2014/main" val="248490679"/>
                    </a:ext>
                  </a:extLst>
                </a:gridCol>
              </a:tblGrid>
              <a:tr h="1976967">
                <a:tc>
                  <a:txBody>
                    <a:bodyPr/>
                    <a:lstStyle/>
                    <a:p>
                      <a:pPr>
                        <a:spcAft>
                          <a:spcPts val="0"/>
                        </a:spcAft>
                      </a:pPr>
                      <a:r>
                        <a:rPr lang="ja-JP" sz="1200" kern="100" dirty="0">
                          <a:effectLst/>
                          <a:latin typeface="BIZ UDP明朝 Medium" panose="02020500000000000000" pitchFamily="18" charset="-128"/>
                          <a:ea typeface="BIZ UDP明朝 Medium" panose="02020500000000000000" pitchFamily="18" charset="-128"/>
                        </a:rPr>
                        <a:t>（手順）</a:t>
                      </a:r>
                    </a:p>
                    <a:p>
                      <a:pPr marL="139700" marR="0" lvl="0" indent="-139700" algn="l" defTabSz="685800" rtl="0" eaLnBrk="1" fontAlgn="auto" latinLnBrk="0" hangingPunct="1">
                        <a:lnSpc>
                          <a:spcPct val="100000"/>
                        </a:lnSpc>
                        <a:spcBef>
                          <a:spcPts val="0"/>
                        </a:spcBef>
                        <a:spcAft>
                          <a:spcPts val="0"/>
                        </a:spcAft>
                        <a:buClrTx/>
                        <a:buSzTx/>
                        <a:buFontTx/>
                        <a:buNone/>
                        <a:tabLst/>
                        <a:defRPr/>
                      </a:pPr>
                      <a:r>
                        <a:rPr lang="ja-JP" sz="1200" kern="100" dirty="0">
                          <a:effectLst/>
                          <a:latin typeface="BIZ UDP明朝 Medium" panose="02020500000000000000" pitchFamily="18" charset="-128"/>
                          <a:ea typeface="BIZ UDP明朝 Medium" panose="02020500000000000000" pitchFamily="18" charset="-128"/>
                        </a:rPr>
                        <a:t>１</a:t>
                      </a:r>
                      <a:r>
                        <a:rPr lang="ja-JP" sz="1200" kern="100" dirty="0" smtClean="0">
                          <a:effectLst/>
                          <a:latin typeface="BIZ UDP明朝 Medium" panose="02020500000000000000" pitchFamily="18" charset="-128"/>
                          <a:ea typeface="BIZ UDP明朝 Medium" panose="02020500000000000000" pitchFamily="18" charset="-128"/>
                        </a:rPr>
                        <a:t>．</a:t>
                      </a:r>
                      <a:r>
                        <a:rPr lang="ja-JP" altLang="en-US" sz="1200" kern="100" baseline="0" dirty="0" smtClean="0">
                          <a:effectLst/>
                          <a:latin typeface="BIZ UDP明朝 Medium" panose="02020500000000000000" pitchFamily="18" charset="-128"/>
                          <a:ea typeface="BIZ UDP明朝 Medium" panose="02020500000000000000" pitchFamily="18" charset="-128"/>
                        </a:rPr>
                        <a:t> </a:t>
                      </a:r>
                      <a:r>
                        <a:rPr lang="ja-JP" altLang="ja-JP" sz="1200" kern="100" dirty="0" smtClean="0">
                          <a:effectLst/>
                          <a:latin typeface="BIZ UDP明朝 Medium" panose="02020500000000000000" pitchFamily="18" charset="-128"/>
                          <a:ea typeface="BIZ UDP明朝 Medium" panose="02020500000000000000" pitchFamily="18" charset="-128"/>
                        </a:rPr>
                        <a:t>迅速に施設内への避難が必要な場合には、</a:t>
                      </a:r>
                      <a:r>
                        <a:rPr lang="ja-JP" altLang="en-US" sz="1200" kern="100" dirty="0" smtClean="0">
                          <a:effectLst/>
                          <a:latin typeface="BIZ UDP明朝 Medium" panose="02020500000000000000" pitchFamily="18" charset="-128"/>
                          <a:ea typeface="BIZ UDP明朝 Medium" panose="02020500000000000000" pitchFamily="18" charset="-128"/>
                        </a:rPr>
                        <a:t>区の役員や自主防災組織の役員</a:t>
                      </a:r>
                      <a:r>
                        <a:rPr lang="ja-JP" altLang="ja-JP" sz="1200" kern="100" dirty="0" smtClean="0">
                          <a:effectLst/>
                          <a:latin typeface="BIZ UDP明朝 Medium" panose="02020500000000000000" pitchFamily="18" charset="-128"/>
                          <a:ea typeface="BIZ UDP明朝 Medium" panose="02020500000000000000" pitchFamily="18" charset="-128"/>
                        </a:rPr>
                        <a:t>（その場に</a:t>
                      </a:r>
                      <a:r>
                        <a:rPr lang="ja-JP" altLang="en-US" sz="1200" kern="100" dirty="0" smtClean="0">
                          <a:effectLst/>
                          <a:latin typeface="BIZ UDP明朝 Medium" panose="02020500000000000000" pitchFamily="18" charset="-128"/>
                          <a:ea typeface="BIZ UDP明朝 Medium" panose="02020500000000000000" pitchFamily="18" charset="-128"/>
                        </a:rPr>
                        <a:t>被</a:t>
                      </a:r>
                      <a:r>
                        <a:rPr lang="ja-JP" altLang="ja-JP" sz="1200" kern="100" dirty="0" smtClean="0">
                          <a:effectLst/>
                          <a:latin typeface="BIZ UDP明朝 Medium" panose="02020500000000000000" pitchFamily="18" charset="-128"/>
                          <a:ea typeface="BIZ UDP明朝 Medium" panose="02020500000000000000" pitchFamily="18" charset="-128"/>
                        </a:rPr>
                        <a:t>災建築物応急危険度判定士や建築士がいる場合には助言を受けて行います）が２人以上で、危険箇所に注意しながら、このチェックシートを使って、目視による点検を行います。</a:t>
                      </a:r>
                    </a:p>
                    <a:p>
                      <a:pPr marL="139700" indent="-139700">
                        <a:spcAft>
                          <a:spcPts val="0"/>
                        </a:spcAft>
                      </a:pPr>
                      <a:r>
                        <a:rPr lang="ja-JP" sz="1200" kern="100" dirty="0" smtClean="0">
                          <a:effectLst/>
                          <a:latin typeface="BIZ UDP明朝 Medium" panose="02020500000000000000" pitchFamily="18" charset="-128"/>
                          <a:ea typeface="BIZ UDP明朝 Medium" panose="02020500000000000000" pitchFamily="18" charset="-128"/>
                        </a:rPr>
                        <a:t>２</a:t>
                      </a:r>
                      <a:r>
                        <a:rPr lang="ja-JP" sz="1200" kern="100" dirty="0">
                          <a:effectLst/>
                          <a:latin typeface="BIZ UDP明朝 Medium" panose="02020500000000000000" pitchFamily="18" charset="-128"/>
                          <a:ea typeface="BIZ UDP明朝 Medium" panose="02020500000000000000" pitchFamily="18" charset="-128"/>
                        </a:rPr>
                        <a:t>．質問１から順番に点検を行い、質問１～７（外部の状況）までで、</a:t>
                      </a:r>
                      <a:r>
                        <a:rPr lang="en-US" sz="1200" kern="100" dirty="0">
                          <a:effectLst/>
                          <a:latin typeface="BIZ UDP明朝 Medium" panose="02020500000000000000" pitchFamily="18" charset="-128"/>
                          <a:ea typeface="BIZ UDP明朝 Medium" panose="02020500000000000000" pitchFamily="18" charset="-128"/>
                        </a:rPr>
                        <a:t>Ⅱ</a:t>
                      </a:r>
                      <a:r>
                        <a:rPr lang="ja-JP" sz="1200" kern="100" dirty="0">
                          <a:effectLst/>
                          <a:latin typeface="BIZ UDP明朝 Medium" panose="02020500000000000000" pitchFamily="18" charset="-128"/>
                          <a:ea typeface="BIZ UDP明朝 Medium" panose="02020500000000000000" pitchFamily="18" charset="-128"/>
                        </a:rPr>
                        <a:t>又は</a:t>
                      </a:r>
                      <a:r>
                        <a:rPr lang="en-US" sz="1200" kern="100" dirty="0">
                          <a:effectLst/>
                          <a:latin typeface="BIZ UDP明朝 Medium" panose="02020500000000000000" pitchFamily="18" charset="-128"/>
                          <a:ea typeface="BIZ UDP明朝 Medium" panose="02020500000000000000" pitchFamily="18" charset="-128"/>
                        </a:rPr>
                        <a:t>Ⅲ</a:t>
                      </a:r>
                      <a:r>
                        <a:rPr lang="ja-JP" sz="1200" kern="100" dirty="0">
                          <a:effectLst/>
                          <a:latin typeface="BIZ UDP明朝 Medium" panose="02020500000000000000" pitchFamily="18" charset="-128"/>
                          <a:ea typeface="BIZ UDP明朝 Medium" panose="02020500000000000000" pitchFamily="18" charset="-128"/>
                        </a:rPr>
                        <a:t>と判断された場合は、建物内に入ることはせず、質問８以降の内部の状況については点検する必要はありません。</a:t>
                      </a:r>
                    </a:p>
                    <a:p>
                      <a:pPr>
                        <a:spcAft>
                          <a:spcPts val="0"/>
                        </a:spcAft>
                      </a:pPr>
                      <a:r>
                        <a:rPr lang="ja-JP" sz="1200" kern="100" dirty="0">
                          <a:effectLst/>
                          <a:latin typeface="BIZ UDP明朝 Medium" panose="02020500000000000000" pitchFamily="18" charset="-128"/>
                          <a:ea typeface="BIZ UDP明朝 Medium" panose="02020500000000000000" pitchFamily="18" charset="-128"/>
                        </a:rPr>
                        <a:t>３．危険と認められる場所については、張り紙をするなどして立入禁止とします。</a:t>
                      </a:r>
                    </a:p>
                    <a:p>
                      <a:pPr marL="139700" indent="-139700">
                        <a:spcAft>
                          <a:spcPts val="0"/>
                        </a:spcAft>
                      </a:pPr>
                      <a:r>
                        <a:rPr lang="ja-JP" sz="1200" kern="100" dirty="0">
                          <a:effectLst/>
                          <a:latin typeface="BIZ UDP明朝 Medium" panose="02020500000000000000" pitchFamily="18" charset="-128"/>
                          <a:ea typeface="BIZ UDP明朝 Medium" panose="02020500000000000000" pitchFamily="18" charset="-128"/>
                        </a:rPr>
                        <a:t>４．</a:t>
                      </a:r>
                      <a:r>
                        <a:rPr lang="ja-JP" sz="1200" u="sng" kern="100" dirty="0">
                          <a:effectLst/>
                          <a:uFill>
                            <a:solidFill>
                              <a:srgbClr val="000000"/>
                            </a:solidFill>
                          </a:uFill>
                          <a:latin typeface="BIZ UDP明朝 Medium" panose="02020500000000000000" pitchFamily="18" charset="-128"/>
                          <a:ea typeface="BIZ UDP明朝 Medium" panose="02020500000000000000" pitchFamily="18" charset="-128"/>
                        </a:rPr>
                        <a:t>このチェックシートの質問項目に関わらず、少しでも建物の状況に不安がある場合は、市災害対策本部へ連絡し、応急危険度判定士による判定を待ちます。</a:t>
                      </a:r>
                      <a:endParaRPr lang="ja-JP" sz="1200" kern="100" dirty="0">
                        <a:solidFill>
                          <a:srgbClr val="000000"/>
                        </a:solidFill>
                        <a:effectLst/>
                        <a:latin typeface="BIZ UDP明朝 Medium" panose="02020500000000000000" pitchFamily="18" charset="-128"/>
                        <a:ea typeface="BIZ UDP明朝 Medium" panose="02020500000000000000" pitchFamily="18" charset="-128"/>
                      </a:endParaRPr>
                    </a:p>
                  </a:txBody>
                  <a:tcPr marL="60601" marR="60601" marT="0" marB="0"/>
                </a:tc>
                <a:extLst>
                  <a:ext uri="{0D108BD9-81ED-4DB2-BD59-A6C34878D82A}">
                    <a16:rowId xmlns:a16="http://schemas.microsoft.com/office/drawing/2014/main" val="571837857"/>
                  </a:ext>
                </a:extLst>
              </a:tr>
            </a:tbl>
          </a:graphicData>
        </a:graphic>
      </p:graphicFrame>
      <p:sp>
        <p:nvSpPr>
          <p:cNvPr id="5" name="正方形/長方形 4"/>
          <p:cNvSpPr/>
          <p:nvPr/>
        </p:nvSpPr>
        <p:spPr>
          <a:xfrm>
            <a:off x="368300" y="4513944"/>
            <a:ext cx="3960586" cy="307777"/>
          </a:xfrm>
          <a:prstGeom prst="rect">
            <a:avLst/>
          </a:prstGeom>
        </p:spPr>
        <p:txBody>
          <a:bodyPr wrap="square">
            <a:spAutoFit/>
          </a:bodyPr>
          <a:lstStyle/>
          <a:p>
            <a:pPr>
              <a:spcAft>
                <a:spcPts val="0"/>
              </a:spcAft>
            </a:pPr>
            <a:r>
              <a:rPr lang="ja-JP" altLang="ja-JP" sz="14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次の質問の該当するところに</a:t>
            </a:r>
            <a:r>
              <a:rPr lang="en-US" altLang="ja-JP" sz="14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a:t>
            </a:r>
            <a:r>
              <a:rPr lang="ja-JP" altLang="ja-JP" sz="1400" kern="100" dirty="0">
                <a:solidFill>
                  <a:srgbClr val="000000"/>
                </a:solidFill>
                <a:latin typeface="BIZ UDP明朝 Medium" panose="02020500000000000000" pitchFamily="18" charset="-128"/>
                <a:ea typeface="BIZ UDP明朝 Medium" panose="02020500000000000000" pitchFamily="18" charset="-128"/>
                <a:cs typeface="ＭＳ ゴシック" panose="020B0609070205080204" pitchFamily="49" charset="-128"/>
              </a:rPr>
              <a:t>をつけてください。</a:t>
            </a:r>
            <a:endParaRPr lang="ja-JP" altLang="ja-JP" sz="1400" kern="100" dirty="0">
              <a:solidFill>
                <a:srgbClr val="000000"/>
              </a:solidFill>
              <a:latin typeface="BIZ UDP明朝 Medium" panose="02020500000000000000" pitchFamily="18" charset="-128"/>
              <a:ea typeface="BIZ UDP明朝 Medium" panose="02020500000000000000" pitchFamily="18" charset="-128"/>
            </a:endParaRPr>
          </a:p>
        </p:txBody>
      </p:sp>
      <p:graphicFrame>
        <p:nvGraphicFramePr>
          <p:cNvPr id="6" name="表 5"/>
          <p:cNvGraphicFramePr>
            <a:graphicFrameLocks noGrp="1"/>
          </p:cNvGraphicFramePr>
          <p:nvPr>
            <p:extLst>
              <p:ext uri="{D42A27DB-BD31-4B8C-83A1-F6EECF244321}">
                <p14:modId xmlns:p14="http://schemas.microsoft.com/office/powerpoint/2010/main" val="1007247389"/>
              </p:ext>
            </p:extLst>
          </p:nvPr>
        </p:nvGraphicFramePr>
        <p:xfrm>
          <a:off x="368300" y="4821721"/>
          <a:ext cx="6037942" cy="4772222"/>
        </p:xfrm>
        <a:graphic>
          <a:graphicData uri="http://schemas.openxmlformats.org/drawingml/2006/table">
            <a:tbl>
              <a:tblPr firstRow="1" firstCol="1" bandRow="1">
                <a:tableStyleId>{5C22544A-7EE6-4342-B048-85BDC9FD1C3A}</a:tableStyleId>
              </a:tblPr>
              <a:tblGrid>
                <a:gridCol w="3213653">
                  <a:extLst>
                    <a:ext uri="{9D8B030D-6E8A-4147-A177-3AD203B41FA5}">
                      <a16:colId xmlns:a16="http://schemas.microsoft.com/office/drawing/2014/main" val="2060496279"/>
                    </a:ext>
                  </a:extLst>
                </a:gridCol>
                <a:gridCol w="2824289">
                  <a:extLst>
                    <a:ext uri="{9D8B030D-6E8A-4147-A177-3AD203B41FA5}">
                      <a16:colId xmlns:a16="http://schemas.microsoft.com/office/drawing/2014/main" val="2776154101"/>
                    </a:ext>
                  </a:extLst>
                </a:gridCol>
              </a:tblGrid>
              <a:tr h="234596">
                <a:tc>
                  <a:txBody>
                    <a:bodyPr/>
                    <a:lstStyle/>
                    <a:p>
                      <a:pPr marR="31750" algn="ctr">
                        <a:spcAft>
                          <a:spcPts val="0"/>
                        </a:spcAft>
                      </a:pPr>
                      <a:r>
                        <a:rPr lang="ja-JP" sz="1100" kern="0" spc="4400" dirty="0">
                          <a:effectLst/>
                          <a:latin typeface="BIZ UDP明朝 Medium" panose="02020500000000000000" pitchFamily="18" charset="-128"/>
                          <a:ea typeface="BIZ UDP明朝 Medium" panose="02020500000000000000" pitchFamily="18" charset="-128"/>
                        </a:rPr>
                        <a:t>質問</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lgn="ctr">
                        <a:spcAft>
                          <a:spcPts val="0"/>
                        </a:spcAft>
                      </a:pPr>
                      <a:r>
                        <a:rPr lang="ja-JP" sz="1100" kern="0" spc="1100">
                          <a:effectLst/>
                          <a:latin typeface="BIZ UDP明朝 Medium" panose="02020500000000000000" pitchFamily="18" charset="-128"/>
                          <a:ea typeface="BIZ UDP明朝 Medium" panose="02020500000000000000" pitchFamily="18" charset="-128"/>
                        </a:rPr>
                        <a:t>該当項目</a:t>
                      </a:r>
                      <a:endParaRPr lang="ja-JP" sz="1100" kern="10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100595929"/>
                  </a:ext>
                </a:extLst>
              </a:tr>
              <a:tr h="618302">
                <a:tc>
                  <a:txBody>
                    <a:bodyPr/>
                    <a:lstStyle/>
                    <a:p>
                      <a:pPr marL="139700" indent="-139700">
                        <a:spcAft>
                          <a:spcPts val="0"/>
                        </a:spcAft>
                      </a:pPr>
                      <a:r>
                        <a:rPr lang="ja-JP" sz="1100" kern="100" dirty="0">
                          <a:effectLst/>
                          <a:latin typeface="BIZ UDP明朝 Medium" panose="02020500000000000000" pitchFamily="18" charset="-128"/>
                          <a:ea typeface="BIZ UDP明朝 Medium" panose="02020500000000000000" pitchFamily="18" charset="-128"/>
                        </a:rPr>
                        <a:t>１ 隣接する建物が傾き、避難所の建物に倒れ込む危険性はありますか？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spcAft>
                          <a:spcPts val="0"/>
                        </a:spcAft>
                      </a:pPr>
                      <a:r>
                        <a:rPr lang="en-US" sz="1100" kern="100" dirty="0">
                          <a:effectLst/>
                          <a:latin typeface="BIZ UDP明朝 Medium" panose="02020500000000000000" pitchFamily="18" charset="-128"/>
                          <a:ea typeface="BIZ UDP明朝 Medium" panose="02020500000000000000" pitchFamily="18" charset="-128"/>
                        </a:rPr>
                        <a:t>Ⅰ</a:t>
                      </a:r>
                      <a:r>
                        <a:rPr lang="ja-JP" sz="1100" kern="100" dirty="0">
                          <a:effectLst/>
                          <a:latin typeface="BIZ UDP明朝 Medium" panose="02020500000000000000" pitchFamily="18" charset="-128"/>
                          <a:ea typeface="BIZ UDP明朝 Medium" panose="02020500000000000000" pitchFamily="18" charset="-128"/>
                        </a:rPr>
                        <a:t>　いいえ</a:t>
                      </a:r>
                    </a:p>
                    <a:p>
                      <a:pPr marR="19050">
                        <a:spcAft>
                          <a:spcPts val="0"/>
                        </a:spcAft>
                      </a:pPr>
                      <a:r>
                        <a:rPr lang="en-US" sz="1100" kern="100" dirty="0">
                          <a:effectLst/>
                          <a:latin typeface="BIZ UDP明朝 Medium" panose="02020500000000000000" pitchFamily="18" charset="-128"/>
                          <a:ea typeface="BIZ UDP明朝 Medium" panose="02020500000000000000" pitchFamily="18" charset="-128"/>
                        </a:rPr>
                        <a:t>Ⅱ</a:t>
                      </a:r>
                      <a:r>
                        <a:rPr lang="ja-JP" sz="1100" kern="100" dirty="0">
                          <a:effectLst/>
                          <a:latin typeface="BIZ UDP明朝 Medium" panose="02020500000000000000" pitchFamily="18" charset="-128"/>
                          <a:ea typeface="BIZ UDP明朝 Medium" panose="02020500000000000000" pitchFamily="18" charset="-128"/>
                        </a:rPr>
                        <a:t>　傾いている感じがする</a:t>
                      </a:r>
                    </a:p>
                    <a:p>
                      <a:pPr marR="19050">
                        <a:spcAft>
                          <a:spcPts val="0"/>
                        </a:spcAft>
                      </a:pPr>
                      <a:r>
                        <a:rPr lang="en-US" sz="1100" kern="100" dirty="0">
                          <a:effectLst/>
                          <a:latin typeface="BIZ UDP明朝 Medium" panose="02020500000000000000" pitchFamily="18" charset="-128"/>
                          <a:ea typeface="BIZ UDP明朝 Medium" panose="02020500000000000000" pitchFamily="18" charset="-128"/>
                        </a:rPr>
                        <a:t>Ⅲ</a:t>
                      </a:r>
                      <a:r>
                        <a:rPr lang="ja-JP" sz="1100" kern="100" dirty="0">
                          <a:effectLst/>
                          <a:latin typeface="BIZ UDP明朝 Medium" panose="02020500000000000000" pitchFamily="18" charset="-128"/>
                          <a:ea typeface="BIZ UDP明朝 Medium" panose="02020500000000000000" pitchFamily="18" charset="-128"/>
                        </a:rPr>
                        <a:t>　倒れ込みそうである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1213279459"/>
                  </a:ext>
                </a:extLst>
              </a:tr>
              <a:tr h="618302">
                <a:tc>
                  <a:txBody>
                    <a:bodyPr/>
                    <a:lstStyle/>
                    <a:p>
                      <a:pPr marL="139700" indent="-139700" algn="just">
                        <a:spcAft>
                          <a:spcPts val="0"/>
                        </a:spcAft>
                      </a:pPr>
                      <a:r>
                        <a:rPr lang="ja-JP" sz="1100" kern="100" dirty="0">
                          <a:effectLst/>
                          <a:latin typeface="BIZ UDP明朝 Medium" panose="02020500000000000000" pitchFamily="18" charset="-128"/>
                          <a:ea typeface="BIZ UDP明朝 Medium" panose="02020500000000000000" pitchFamily="18" charset="-128"/>
                        </a:rPr>
                        <a:t>２ 建物周辺に地すべり、がけくずれ、地割れ、噴砂・液状化、地盤沈下などが生じましたか？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spcAft>
                          <a:spcPts val="0"/>
                        </a:spcAft>
                      </a:pPr>
                      <a:r>
                        <a:rPr lang="en-US" sz="1100" kern="100">
                          <a:effectLst/>
                          <a:latin typeface="BIZ UDP明朝 Medium" panose="02020500000000000000" pitchFamily="18" charset="-128"/>
                          <a:ea typeface="BIZ UDP明朝 Medium" panose="02020500000000000000" pitchFamily="18" charset="-128"/>
                        </a:rPr>
                        <a:t>Ⅰ</a:t>
                      </a:r>
                      <a:r>
                        <a:rPr lang="ja-JP" sz="1100" kern="100">
                          <a:effectLst/>
                          <a:latin typeface="BIZ UDP明朝 Medium" panose="02020500000000000000" pitchFamily="18" charset="-128"/>
                          <a:ea typeface="BIZ UDP明朝 Medium" panose="02020500000000000000" pitchFamily="18" charset="-128"/>
                        </a:rPr>
                        <a:t>　いいえ</a:t>
                      </a:r>
                    </a:p>
                    <a:p>
                      <a:pPr marR="19050">
                        <a:spcAft>
                          <a:spcPts val="0"/>
                        </a:spcAft>
                      </a:pPr>
                      <a:r>
                        <a:rPr lang="en-US" sz="1100" kern="100">
                          <a:effectLst/>
                          <a:latin typeface="BIZ UDP明朝 Medium" panose="02020500000000000000" pitchFamily="18" charset="-128"/>
                          <a:ea typeface="BIZ UDP明朝 Medium" panose="02020500000000000000" pitchFamily="18" charset="-128"/>
                        </a:rPr>
                        <a:t>Ⅱ</a:t>
                      </a:r>
                      <a:r>
                        <a:rPr lang="ja-JP" sz="1100" kern="100">
                          <a:effectLst/>
                          <a:latin typeface="BIZ UDP明朝 Medium" panose="02020500000000000000" pitchFamily="18" charset="-128"/>
                          <a:ea typeface="BIZ UDP明朝 Medium" panose="02020500000000000000" pitchFamily="18" charset="-128"/>
                        </a:rPr>
                        <a:t>　生じた</a:t>
                      </a:r>
                    </a:p>
                    <a:p>
                      <a:pPr marR="19050">
                        <a:spcAft>
                          <a:spcPts val="0"/>
                        </a:spcAft>
                      </a:pPr>
                      <a:r>
                        <a:rPr lang="en-US" sz="1100" kern="100">
                          <a:effectLst/>
                          <a:latin typeface="BIZ UDP明朝 Medium" panose="02020500000000000000" pitchFamily="18" charset="-128"/>
                          <a:ea typeface="BIZ UDP明朝 Medium" panose="02020500000000000000" pitchFamily="18" charset="-128"/>
                        </a:rPr>
                        <a:t>Ⅲ</a:t>
                      </a:r>
                      <a:r>
                        <a:rPr lang="ja-JP" sz="1100" kern="100">
                          <a:effectLst/>
                          <a:latin typeface="BIZ UDP明朝 Medium" panose="02020500000000000000" pitchFamily="18" charset="-128"/>
                          <a:ea typeface="BIZ UDP明朝 Medium" panose="02020500000000000000" pitchFamily="18" charset="-128"/>
                        </a:rPr>
                        <a:t>　ひどく生じた</a:t>
                      </a:r>
                      <a:endParaRPr lang="ja-JP" sz="1100" kern="10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3413710256"/>
                  </a:ext>
                </a:extLst>
              </a:tr>
              <a:tr h="618302">
                <a:tc>
                  <a:txBody>
                    <a:bodyPr/>
                    <a:lstStyle/>
                    <a:p>
                      <a:pPr marL="266700" indent="-266700" algn="just">
                        <a:spcAft>
                          <a:spcPts val="0"/>
                        </a:spcAft>
                      </a:pPr>
                      <a:r>
                        <a:rPr lang="ja-JP" sz="1100" kern="100" dirty="0">
                          <a:effectLst/>
                          <a:latin typeface="BIZ UDP明朝 Medium" panose="02020500000000000000" pitchFamily="18" charset="-128"/>
                          <a:ea typeface="BIZ UDP明朝 Medium" panose="02020500000000000000" pitchFamily="18" charset="-128"/>
                        </a:rPr>
                        <a:t>３ 建物の基礎が壊れましたか？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spcAft>
                          <a:spcPts val="0"/>
                        </a:spcAft>
                      </a:pPr>
                      <a:r>
                        <a:rPr lang="en-US" sz="1100" kern="100" dirty="0">
                          <a:effectLst/>
                          <a:latin typeface="BIZ UDP明朝 Medium" panose="02020500000000000000" pitchFamily="18" charset="-128"/>
                          <a:ea typeface="BIZ UDP明朝 Medium" panose="02020500000000000000" pitchFamily="18" charset="-128"/>
                        </a:rPr>
                        <a:t>Ⅰ</a:t>
                      </a:r>
                      <a:r>
                        <a:rPr lang="ja-JP" sz="1100" kern="100" dirty="0">
                          <a:effectLst/>
                          <a:latin typeface="BIZ UDP明朝 Medium" panose="02020500000000000000" pitchFamily="18" charset="-128"/>
                          <a:ea typeface="BIZ UDP明朝 Medium" panose="02020500000000000000" pitchFamily="18" charset="-128"/>
                        </a:rPr>
                        <a:t>　いいえ</a:t>
                      </a:r>
                    </a:p>
                    <a:p>
                      <a:pPr marR="19050">
                        <a:spcAft>
                          <a:spcPts val="0"/>
                        </a:spcAft>
                      </a:pPr>
                      <a:r>
                        <a:rPr lang="en-US" sz="1100" kern="100" dirty="0">
                          <a:effectLst/>
                          <a:latin typeface="BIZ UDP明朝 Medium" panose="02020500000000000000" pitchFamily="18" charset="-128"/>
                          <a:ea typeface="BIZ UDP明朝 Medium" panose="02020500000000000000" pitchFamily="18" charset="-128"/>
                        </a:rPr>
                        <a:t>Ⅱ</a:t>
                      </a:r>
                      <a:r>
                        <a:rPr lang="ja-JP" sz="1100" kern="100" dirty="0">
                          <a:effectLst/>
                          <a:latin typeface="BIZ UDP明朝 Medium" panose="02020500000000000000" pitchFamily="18" charset="-128"/>
                          <a:ea typeface="BIZ UDP明朝 Medium" panose="02020500000000000000" pitchFamily="18" charset="-128"/>
                        </a:rPr>
                        <a:t>　生じた</a:t>
                      </a:r>
                    </a:p>
                    <a:p>
                      <a:pPr marR="19050">
                        <a:spcAft>
                          <a:spcPts val="0"/>
                        </a:spcAft>
                      </a:pPr>
                      <a:r>
                        <a:rPr lang="en-US" sz="1100" kern="100" dirty="0">
                          <a:effectLst/>
                          <a:latin typeface="BIZ UDP明朝 Medium" panose="02020500000000000000" pitchFamily="18" charset="-128"/>
                          <a:ea typeface="BIZ UDP明朝 Medium" panose="02020500000000000000" pitchFamily="18" charset="-128"/>
                        </a:rPr>
                        <a:t>Ⅲ</a:t>
                      </a:r>
                      <a:r>
                        <a:rPr lang="ja-JP" sz="1100" kern="100" dirty="0">
                          <a:effectLst/>
                          <a:latin typeface="BIZ UDP明朝 Medium" panose="02020500000000000000" pitchFamily="18" charset="-128"/>
                          <a:ea typeface="BIZ UDP明朝 Medium" panose="02020500000000000000" pitchFamily="18" charset="-128"/>
                        </a:rPr>
                        <a:t>　ひどく生じた</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3536781521"/>
                  </a:ext>
                </a:extLst>
              </a:tr>
              <a:tr h="565978">
                <a:tc>
                  <a:txBody>
                    <a:bodyPr/>
                    <a:lstStyle/>
                    <a:p>
                      <a:pPr>
                        <a:spcAft>
                          <a:spcPts val="0"/>
                        </a:spcAft>
                      </a:pPr>
                      <a:r>
                        <a:rPr lang="ja-JP" sz="1000" kern="100" dirty="0">
                          <a:effectLst/>
                          <a:latin typeface="BIZ UDP明朝 Medium" panose="02020500000000000000" pitchFamily="18" charset="-128"/>
                          <a:ea typeface="BIZ UDP明朝 Medium" panose="02020500000000000000" pitchFamily="18" charset="-128"/>
                        </a:rPr>
                        <a:t>４ 建物が傾斜しましたか？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spcAft>
                          <a:spcPts val="0"/>
                        </a:spcAft>
                      </a:pPr>
                      <a:r>
                        <a:rPr lang="en-US" sz="1000" kern="100">
                          <a:effectLst/>
                          <a:latin typeface="BIZ UDP明朝 Medium" panose="02020500000000000000" pitchFamily="18" charset="-128"/>
                          <a:ea typeface="BIZ UDP明朝 Medium" panose="02020500000000000000" pitchFamily="18" charset="-128"/>
                        </a:rPr>
                        <a:t>Ⅰ</a:t>
                      </a:r>
                      <a:r>
                        <a:rPr lang="ja-JP" sz="1000" kern="100">
                          <a:effectLst/>
                          <a:latin typeface="BIZ UDP明朝 Medium" panose="02020500000000000000" pitchFamily="18" charset="-128"/>
                          <a:ea typeface="BIZ UDP明朝 Medium" panose="02020500000000000000" pitchFamily="18" charset="-128"/>
                        </a:rPr>
                        <a:t>　いいえ</a:t>
                      </a:r>
                      <a:endParaRPr lang="ja-JP" sz="1100" kern="100">
                        <a:effectLst/>
                        <a:latin typeface="BIZ UDP明朝 Medium" panose="02020500000000000000" pitchFamily="18" charset="-128"/>
                        <a:ea typeface="BIZ UDP明朝 Medium" panose="02020500000000000000" pitchFamily="18" charset="-128"/>
                      </a:endParaRPr>
                    </a:p>
                    <a:p>
                      <a:pPr marR="19050">
                        <a:spcAft>
                          <a:spcPts val="0"/>
                        </a:spcAft>
                      </a:pPr>
                      <a:r>
                        <a:rPr lang="en-US" sz="1000" kern="100">
                          <a:effectLst/>
                          <a:latin typeface="BIZ UDP明朝 Medium" panose="02020500000000000000" pitchFamily="18" charset="-128"/>
                          <a:ea typeface="BIZ UDP明朝 Medium" panose="02020500000000000000" pitchFamily="18" charset="-128"/>
                        </a:rPr>
                        <a:t>Ⅱ</a:t>
                      </a:r>
                      <a:r>
                        <a:rPr lang="ja-JP" sz="1000" kern="100">
                          <a:effectLst/>
                          <a:latin typeface="BIZ UDP明朝 Medium" panose="02020500000000000000" pitchFamily="18" charset="-128"/>
                          <a:ea typeface="BIZ UDP明朝 Medium" panose="02020500000000000000" pitchFamily="18" charset="-128"/>
                        </a:rPr>
                        <a:t>　傾斜したような感じがする</a:t>
                      </a:r>
                      <a:endParaRPr lang="ja-JP" sz="1100" kern="100">
                        <a:effectLst/>
                        <a:latin typeface="BIZ UDP明朝 Medium" panose="02020500000000000000" pitchFamily="18" charset="-128"/>
                        <a:ea typeface="BIZ UDP明朝 Medium" panose="02020500000000000000" pitchFamily="18" charset="-128"/>
                      </a:endParaRPr>
                    </a:p>
                    <a:p>
                      <a:pPr marR="19050">
                        <a:spcAft>
                          <a:spcPts val="0"/>
                        </a:spcAft>
                      </a:pPr>
                      <a:r>
                        <a:rPr lang="en-US" sz="1000" kern="100">
                          <a:effectLst/>
                          <a:latin typeface="BIZ UDP明朝 Medium" panose="02020500000000000000" pitchFamily="18" charset="-128"/>
                          <a:ea typeface="BIZ UDP明朝 Medium" panose="02020500000000000000" pitchFamily="18" charset="-128"/>
                        </a:rPr>
                        <a:t>Ⅲ</a:t>
                      </a:r>
                      <a:r>
                        <a:rPr lang="ja-JP" sz="1000" kern="100">
                          <a:effectLst/>
                          <a:latin typeface="BIZ UDP明朝 Medium" panose="02020500000000000000" pitchFamily="18" charset="-128"/>
                          <a:ea typeface="BIZ UDP明朝 Medium" panose="02020500000000000000" pitchFamily="18" charset="-128"/>
                        </a:rPr>
                        <a:t>　明らかに傾斜した</a:t>
                      </a:r>
                      <a:endParaRPr lang="ja-JP" sz="1100" kern="10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1284854954"/>
                  </a:ext>
                </a:extLst>
              </a:tr>
              <a:tr h="810155">
                <a:tc>
                  <a:txBody>
                    <a:bodyPr/>
                    <a:lstStyle/>
                    <a:p>
                      <a:pPr>
                        <a:spcAft>
                          <a:spcPts val="0"/>
                        </a:spcAft>
                      </a:pPr>
                      <a:r>
                        <a:rPr lang="ja-JP" sz="1100" kern="100" dirty="0">
                          <a:effectLst/>
                          <a:latin typeface="BIZ UDP明朝 Medium" panose="02020500000000000000" pitchFamily="18" charset="-128"/>
                          <a:ea typeface="BIZ UDP明朝 Medium" panose="02020500000000000000" pitchFamily="18" charset="-128"/>
                        </a:rPr>
                        <a:t>５ 外部の柱や壁にひび割れがありますか？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spcAft>
                          <a:spcPts val="0"/>
                        </a:spcAft>
                      </a:pPr>
                      <a:r>
                        <a:rPr lang="en-US" sz="1100" kern="100">
                          <a:effectLst/>
                          <a:latin typeface="BIZ UDP明朝 Medium" panose="02020500000000000000" pitchFamily="18" charset="-128"/>
                          <a:ea typeface="BIZ UDP明朝 Medium" panose="02020500000000000000" pitchFamily="18" charset="-128"/>
                        </a:rPr>
                        <a:t>Ⅰ</a:t>
                      </a:r>
                      <a:r>
                        <a:rPr lang="ja-JP" sz="1100" kern="100">
                          <a:effectLst/>
                          <a:latin typeface="BIZ UDP明朝 Medium" panose="02020500000000000000" pitchFamily="18" charset="-128"/>
                          <a:ea typeface="BIZ UDP明朝 Medium" panose="02020500000000000000" pitchFamily="18" charset="-128"/>
                        </a:rPr>
                        <a:t>　ない又は髪の毛程度のひび割れがある</a:t>
                      </a:r>
                    </a:p>
                    <a:p>
                      <a:pPr marR="19050">
                        <a:spcAft>
                          <a:spcPts val="0"/>
                        </a:spcAft>
                      </a:pPr>
                      <a:r>
                        <a:rPr lang="en-US" sz="1100" kern="100">
                          <a:effectLst/>
                          <a:latin typeface="BIZ UDP明朝 Medium" panose="02020500000000000000" pitchFamily="18" charset="-128"/>
                          <a:ea typeface="BIZ UDP明朝 Medium" panose="02020500000000000000" pitchFamily="18" charset="-128"/>
                        </a:rPr>
                        <a:t>Ⅱ</a:t>
                      </a:r>
                      <a:r>
                        <a:rPr lang="ja-JP" sz="1100" kern="100">
                          <a:effectLst/>
                          <a:latin typeface="BIZ UDP明朝 Medium" panose="02020500000000000000" pitchFamily="18" charset="-128"/>
                          <a:ea typeface="BIZ UDP明朝 Medium" panose="02020500000000000000" pitchFamily="18" charset="-128"/>
                        </a:rPr>
                        <a:t>　比較的大きなひび割れが入っている</a:t>
                      </a:r>
                    </a:p>
                    <a:p>
                      <a:pPr marL="278130" marR="19050" indent="-269875">
                        <a:spcAft>
                          <a:spcPts val="0"/>
                        </a:spcAft>
                      </a:pPr>
                      <a:r>
                        <a:rPr lang="en-US" sz="1100" kern="100">
                          <a:effectLst/>
                          <a:latin typeface="BIZ UDP明朝 Medium" panose="02020500000000000000" pitchFamily="18" charset="-128"/>
                          <a:ea typeface="BIZ UDP明朝 Medium" panose="02020500000000000000" pitchFamily="18" charset="-128"/>
                        </a:rPr>
                        <a:t>Ⅲ</a:t>
                      </a:r>
                      <a:r>
                        <a:rPr lang="ja-JP" sz="1100" kern="100">
                          <a:effectLst/>
                          <a:latin typeface="BIZ UDP明朝 Medium" panose="02020500000000000000" pitchFamily="18" charset="-128"/>
                          <a:ea typeface="BIZ UDP明朝 Medium" panose="02020500000000000000" pitchFamily="18" charset="-128"/>
                        </a:rPr>
                        <a:t>　大きなひび割れが多数あり、鉄筋が見える</a:t>
                      </a:r>
                      <a:endParaRPr lang="ja-JP" sz="1100" kern="10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3701640122"/>
                  </a:ext>
                </a:extLst>
              </a:tr>
              <a:tr h="688285">
                <a:tc>
                  <a:txBody>
                    <a:bodyPr/>
                    <a:lstStyle/>
                    <a:p>
                      <a:pPr algn="just">
                        <a:spcAft>
                          <a:spcPts val="0"/>
                        </a:spcAft>
                      </a:pPr>
                      <a:r>
                        <a:rPr lang="ja-JP" sz="1100" kern="100" dirty="0">
                          <a:effectLst/>
                          <a:latin typeface="BIZ UDP明朝 Medium" panose="02020500000000000000" pitchFamily="18" charset="-128"/>
                          <a:ea typeface="BIZ UDP明朝 Medium" panose="02020500000000000000" pitchFamily="18" charset="-128"/>
                        </a:rPr>
                        <a:t>６ 外壁タイル・モルタルなどが落下しましたか？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tc>
                  <a:txBody>
                    <a:bodyPr/>
                    <a:lstStyle/>
                    <a:p>
                      <a:pPr marR="19050">
                        <a:lnSpc>
                          <a:spcPct val="97000"/>
                        </a:lnSpc>
                        <a:spcAft>
                          <a:spcPts val="300"/>
                        </a:spcAft>
                      </a:pPr>
                      <a:r>
                        <a:rPr lang="ja-JP" sz="1100" kern="100">
                          <a:effectLst/>
                          <a:latin typeface="BIZ UDP明朝 Medium" panose="02020500000000000000" pitchFamily="18" charset="-128"/>
                          <a:ea typeface="BIZ UDP明朝 Medium" panose="02020500000000000000" pitchFamily="18" charset="-128"/>
                        </a:rPr>
                        <a:t>Ⅰ　いいえ</a:t>
                      </a:r>
                    </a:p>
                    <a:p>
                      <a:pPr marR="19050">
                        <a:lnSpc>
                          <a:spcPct val="97000"/>
                        </a:lnSpc>
                        <a:spcAft>
                          <a:spcPts val="300"/>
                        </a:spcAft>
                      </a:pPr>
                      <a:r>
                        <a:rPr lang="en-US" sz="1100" kern="100">
                          <a:effectLst/>
                          <a:latin typeface="BIZ UDP明朝 Medium" panose="02020500000000000000" pitchFamily="18" charset="-128"/>
                          <a:ea typeface="BIZ UDP明朝 Medium" panose="02020500000000000000" pitchFamily="18" charset="-128"/>
                        </a:rPr>
                        <a:t>Ⅱ</a:t>
                      </a:r>
                      <a:r>
                        <a:rPr lang="ja-JP" sz="1100" kern="100">
                          <a:effectLst/>
                          <a:latin typeface="BIZ UDP明朝 Medium" panose="02020500000000000000" pitchFamily="18" charset="-128"/>
                          <a:ea typeface="BIZ UDP明朝 Medium" panose="02020500000000000000" pitchFamily="18" charset="-128"/>
                        </a:rPr>
                        <a:t>　落下しかけている、落下している</a:t>
                      </a:r>
                    </a:p>
                    <a:p>
                      <a:pPr marR="19050">
                        <a:lnSpc>
                          <a:spcPct val="97000"/>
                        </a:lnSpc>
                        <a:spcAft>
                          <a:spcPts val="300"/>
                        </a:spcAft>
                      </a:pPr>
                      <a:r>
                        <a:rPr lang="ja-JP" sz="1100" kern="100">
                          <a:effectLst/>
                          <a:latin typeface="BIZ UDP明朝 Medium" panose="02020500000000000000" pitchFamily="18" charset="-128"/>
                          <a:ea typeface="BIZ UDP明朝 Medium" panose="02020500000000000000" pitchFamily="18" charset="-128"/>
                        </a:rPr>
                        <a:t>　　（</a:t>
                      </a:r>
                      <a:r>
                        <a:rPr lang="en-US" sz="1100" kern="100">
                          <a:effectLst/>
                          <a:latin typeface="BIZ UDP明朝 Medium" panose="02020500000000000000" pitchFamily="18" charset="-128"/>
                          <a:ea typeface="BIZ UDP明朝 Medium" panose="02020500000000000000" pitchFamily="18" charset="-128"/>
                        </a:rPr>
                        <a:t>Ⅲ</a:t>
                      </a:r>
                      <a:r>
                        <a:rPr lang="ja-JP" sz="1100" kern="100">
                          <a:effectLst/>
                          <a:latin typeface="BIZ UDP明朝 Medium" panose="02020500000000000000" pitchFamily="18" charset="-128"/>
                          <a:ea typeface="BIZ UDP明朝 Medium" panose="02020500000000000000" pitchFamily="18" charset="-128"/>
                        </a:rPr>
                        <a:t>の回答はありません） </a:t>
                      </a:r>
                      <a:endParaRPr lang="ja-JP" sz="1100" kern="100">
                        <a:solidFill>
                          <a:srgbClr val="000000"/>
                        </a:solidFill>
                        <a:effectLst/>
                        <a:latin typeface="BIZ UDP明朝 Medium" panose="02020500000000000000" pitchFamily="18" charset="-128"/>
                        <a:ea typeface="BIZ UDP明朝 Medium" panose="02020500000000000000" pitchFamily="18" charset="-128"/>
                      </a:endParaRPr>
                    </a:p>
                  </a:txBody>
                  <a:tcPr marL="67348" marR="24490" marT="37348" marB="0"/>
                </a:tc>
                <a:extLst>
                  <a:ext uri="{0D108BD9-81ED-4DB2-BD59-A6C34878D82A}">
                    <a16:rowId xmlns:a16="http://schemas.microsoft.com/office/drawing/2014/main" val="2725010437"/>
                  </a:ext>
                </a:extLst>
              </a:tr>
              <a:tr h="618302">
                <a:tc>
                  <a:txBody>
                    <a:bodyPr/>
                    <a:lstStyle/>
                    <a:p>
                      <a:pPr>
                        <a:spcAft>
                          <a:spcPts val="0"/>
                        </a:spcAft>
                      </a:pPr>
                      <a:r>
                        <a:rPr lang="ja-JP" sz="1100" kern="100" dirty="0">
                          <a:effectLst/>
                          <a:latin typeface="BIZ UDP明朝 Medium" panose="02020500000000000000" pitchFamily="18" charset="-128"/>
                          <a:ea typeface="BIZ UDP明朝 Medium" panose="02020500000000000000" pitchFamily="18" charset="-128"/>
                        </a:rPr>
                        <a:t>７ 床が壊れましたか？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tc>
                  <a:txBody>
                    <a:bodyPr/>
                    <a:lstStyle/>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Ⅰ</a:t>
                      </a:r>
                      <a:r>
                        <a:rPr lang="ja-JP" sz="1100" kern="100" dirty="0">
                          <a:effectLst/>
                          <a:latin typeface="BIZ UDP明朝 Medium" panose="02020500000000000000" pitchFamily="18" charset="-128"/>
                          <a:ea typeface="BIZ UDP明朝 Medium" panose="02020500000000000000" pitchFamily="18" charset="-128"/>
                        </a:rPr>
                        <a:t>　いいえ</a:t>
                      </a:r>
                    </a:p>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Ⅱ</a:t>
                      </a:r>
                      <a:r>
                        <a:rPr lang="ja-JP" sz="1100" kern="100" dirty="0">
                          <a:effectLst/>
                          <a:latin typeface="BIZ UDP明朝 Medium" panose="02020500000000000000" pitchFamily="18" charset="-128"/>
                          <a:ea typeface="BIZ UDP明朝 Medium" panose="02020500000000000000" pitchFamily="18" charset="-128"/>
                        </a:rPr>
                        <a:t>　少し傾いている、下がっている</a:t>
                      </a:r>
                    </a:p>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Ⅲ</a:t>
                      </a:r>
                      <a:r>
                        <a:rPr lang="ja-JP" sz="1100" kern="100" dirty="0">
                          <a:effectLst/>
                          <a:latin typeface="BIZ UDP明朝 Medium" panose="02020500000000000000" pitchFamily="18" charset="-128"/>
                          <a:ea typeface="BIZ UDP明朝 Medium" panose="02020500000000000000" pitchFamily="18" charset="-128"/>
                        </a:rPr>
                        <a:t>　大きく傾斜している、下がっている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extLst>
                  <a:ext uri="{0D108BD9-81ED-4DB2-BD59-A6C34878D82A}">
                    <a16:rowId xmlns:a16="http://schemas.microsoft.com/office/drawing/2014/main" val="1709875152"/>
                  </a:ext>
                </a:extLst>
              </a:tr>
            </a:tbl>
          </a:graphicData>
        </a:graphic>
      </p:graphicFrame>
    </p:spTree>
    <p:extLst>
      <p:ext uri="{BB962C8B-B14F-4D97-AF65-F5344CB8AC3E}">
        <p14:creationId xmlns:p14="http://schemas.microsoft.com/office/powerpoint/2010/main" val="3525403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915428702"/>
              </p:ext>
            </p:extLst>
          </p:nvPr>
        </p:nvGraphicFramePr>
        <p:xfrm>
          <a:off x="368299" y="551542"/>
          <a:ext cx="6003471" cy="4702627"/>
        </p:xfrm>
        <a:graphic>
          <a:graphicData uri="http://schemas.openxmlformats.org/drawingml/2006/table">
            <a:tbl>
              <a:tblPr firstRow="1" firstCol="1" bandRow="1">
                <a:tableStyleId>{5C22544A-7EE6-4342-B048-85BDC9FD1C3A}</a:tableStyleId>
              </a:tblPr>
              <a:tblGrid>
                <a:gridCol w="2913605">
                  <a:extLst>
                    <a:ext uri="{9D8B030D-6E8A-4147-A177-3AD203B41FA5}">
                      <a16:colId xmlns:a16="http://schemas.microsoft.com/office/drawing/2014/main" val="3332411316"/>
                    </a:ext>
                  </a:extLst>
                </a:gridCol>
                <a:gridCol w="3089866">
                  <a:extLst>
                    <a:ext uri="{9D8B030D-6E8A-4147-A177-3AD203B41FA5}">
                      <a16:colId xmlns:a16="http://schemas.microsoft.com/office/drawing/2014/main" val="3618962624"/>
                    </a:ext>
                  </a:extLst>
                </a:gridCol>
              </a:tblGrid>
              <a:tr h="246735">
                <a:tc>
                  <a:txBody>
                    <a:bodyPr/>
                    <a:lstStyle/>
                    <a:p>
                      <a:pPr marR="44450" algn="ctr">
                        <a:spcAft>
                          <a:spcPts val="0"/>
                        </a:spcAft>
                      </a:pPr>
                      <a:r>
                        <a:rPr lang="ja-JP" sz="1100" kern="0" spc="4400" dirty="0">
                          <a:effectLst/>
                          <a:latin typeface="BIZ UDP明朝 Medium" panose="02020500000000000000" pitchFamily="18" charset="-128"/>
                          <a:ea typeface="BIZ UDP明朝 Medium" panose="02020500000000000000" pitchFamily="18" charset="-128"/>
                        </a:rPr>
                        <a:t>質問</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tc>
                  <a:txBody>
                    <a:bodyPr/>
                    <a:lstStyle/>
                    <a:p>
                      <a:pPr marR="57150" algn="ctr">
                        <a:spcAft>
                          <a:spcPts val="0"/>
                        </a:spcAft>
                      </a:pPr>
                      <a:r>
                        <a:rPr lang="ja-JP" sz="1100" kern="0" spc="1100">
                          <a:effectLst/>
                          <a:latin typeface="BIZ UDP明朝 Medium" panose="02020500000000000000" pitchFamily="18" charset="-128"/>
                          <a:ea typeface="BIZ UDP明朝 Medium" panose="02020500000000000000" pitchFamily="18" charset="-128"/>
                        </a:rPr>
                        <a:t>該当項目</a:t>
                      </a:r>
                      <a:endParaRPr lang="ja-JP" sz="1100" kern="10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extLst>
                  <a:ext uri="{0D108BD9-81ED-4DB2-BD59-A6C34878D82A}">
                    <a16:rowId xmlns:a16="http://schemas.microsoft.com/office/drawing/2014/main" val="2471647552"/>
                  </a:ext>
                </a:extLst>
              </a:tr>
              <a:tr h="693451">
                <a:tc>
                  <a:txBody>
                    <a:bodyPr/>
                    <a:lstStyle/>
                    <a:p>
                      <a:pPr marL="139700" indent="-139700">
                        <a:spcAft>
                          <a:spcPts val="0"/>
                        </a:spcAft>
                      </a:pPr>
                      <a:r>
                        <a:rPr lang="ja-JP" sz="1100" kern="100" dirty="0">
                          <a:effectLst/>
                          <a:latin typeface="BIZ UDP明朝 Medium" panose="02020500000000000000" pitchFamily="18" charset="-128"/>
                          <a:ea typeface="BIZ UDP明朝 Medium" panose="02020500000000000000" pitchFamily="18" charset="-128"/>
                        </a:rPr>
                        <a:t>８ 内部のコンクリートの柱、壁にひび割れがありますか？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tc>
                  <a:txBody>
                    <a:bodyPr/>
                    <a:lstStyle/>
                    <a:p>
                      <a:pPr marR="57150">
                        <a:lnSpc>
                          <a:spcPct val="118000"/>
                        </a:lnSpc>
                        <a:spcAft>
                          <a:spcPts val="0"/>
                        </a:spcAft>
                      </a:pPr>
                      <a:r>
                        <a:rPr lang="en-US" sz="1100" kern="100" dirty="0">
                          <a:effectLst/>
                          <a:latin typeface="BIZ UDP明朝 Medium" panose="02020500000000000000" pitchFamily="18" charset="-128"/>
                          <a:ea typeface="BIZ UDP明朝 Medium" panose="02020500000000000000" pitchFamily="18" charset="-128"/>
                        </a:rPr>
                        <a:t>Ⅰ</a:t>
                      </a:r>
                      <a:r>
                        <a:rPr lang="ja-JP" sz="1100" kern="100" dirty="0">
                          <a:effectLst/>
                          <a:latin typeface="BIZ UDP明朝 Medium" panose="02020500000000000000" pitchFamily="18" charset="-128"/>
                          <a:ea typeface="BIZ UDP明朝 Medium" panose="02020500000000000000" pitchFamily="18" charset="-128"/>
                        </a:rPr>
                        <a:t>　ない又は髪の毛程度のひび割れがある</a:t>
                      </a:r>
                    </a:p>
                    <a:p>
                      <a:pPr marR="57150">
                        <a:lnSpc>
                          <a:spcPct val="118000"/>
                        </a:lnSpc>
                        <a:spcAft>
                          <a:spcPts val="0"/>
                        </a:spcAft>
                      </a:pPr>
                      <a:r>
                        <a:rPr lang="ja-JP" sz="1100" kern="100" dirty="0">
                          <a:effectLst/>
                          <a:latin typeface="BIZ UDP明朝 Medium" panose="02020500000000000000" pitchFamily="18" charset="-128"/>
                          <a:ea typeface="BIZ UDP明朝 Medium" panose="02020500000000000000" pitchFamily="18" charset="-128"/>
                        </a:rPr>
                        <a:t>Ⅱ　比較的大きなひび割れが入っている</a:t>
                      </a:r>
                    </a:p>
                    <a:p>
                      <a:pPr marL="279400" marR="57150" indent="-279400">
                        <a:lnSpc>
                          <a:spcPct val="118000"/>
                        </a:lnSpc>
                        <a:spcAft>
                          <a:spcPts val="0"/>
                        </a:spcAft>
                      </a:pPr>
                      <a:r>
                        <a:rPr lang="en-US" sz="1100" kern="100" dirty="0">
                          <a:effectLst/>
                          <a:latin typeface="BIZ UDP明朝 Medium" panose="02020500000000000000" pitchFamily="18" charset="-128"/>
                          <a:ea typeface="BIZ UDP明朝 Medium" panose="02020500000000000000" pitchFamily="18" charset="-128"/>
                        </a:rPr>
                        <a:t>Ⅲ</a:t>
                      </a:r>
                      <a:r>
                        <a:rPr lang="ja-JP" sz="1100" kern="100" dirty="0">
                          <a:effectLst/>
                          <a:latin typeface="BIZ UDP明朝 Medium" panose="02020500000000000000" pitchFamily="18" charset="-128"/>
                          <a:ea typeface="BIZ UDP明朝 Medium" panose="02020500000000000000" pitchFamily="18" charset="-128"/>
                        </a:rPr>
                        <a:t>　大きなひび割れが多数あり、鉄筋が見える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extLst>
                  <a:ext uri="{0D108BD9-81ED-4DB2-BD59-A6C34878D82A}">
                    <a16:rowId xmlns:a16="http://schemas.microsoft.com/office/drawing/2014/main" val="358702646"/>
                  </a:ext>
                </a:extLst>
              </a:tr>
              <a:tr h="657960">
                <a:tc>
                  <a:txBody>
                    <a:bodyPr/>
                    <a:lstStyle/>
                    <a:p>
                      <a:pPr>
                        <a:spcAft>
                          <a:spcPts val="0"/>
                        </a:spcAft>
                      </a:pPr>
                      <a:r>
                        <a:rPr lang="ja-JP" sz="1100" kern="100" dirty="0">
                          <a:effectLst/>
                          <a:latin typeface="BIZ UDP明朝 Medium" panose="02020500000000000000" pitchFamily="18" charset="-128"/>
                          <a:ea typeface="BIZ UDP明朝 Medium" panose="02020500000000000000" pitchFamily="18" charset="-128"/>
                        </a:rPr>
                        <a:t>９ 建具やドアが壊れましたか？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tc>
                  <a:txBody>
                    <a:bodyPr/>
                    <a:lstStyle/>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Ⅰ</a:t>
                      </a:r>
                      <a:r>
                        <a:rPr lang="ja-JP" sz="1100" kern="100" dirty="0">
                          <a:effectLst/>
                          <a:latin typeface="BIZ UDP明朝 Medium" panose="02020500000000000000" pitchFamily="18" charset="-128"/>
                          <a:ea typeface="BIZ UDP明朝 Medium" panose="02020500000000000000" pitchFamily="18" charset="-128"/>
                        </a:rPr>
                        <a:t>　いいえ</a:t>
                      </a:r>
                    </a:p>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Ⅱ</a:t>
                      </a:r>
                      <a:r>
                        <a:rPr lang="ja-JP" sz="1100" kern="100" dirty="0">
                          <a:effectLst/>
                          <a:latin typeface="BIZ UDP明朝 Medium" panose="02020500000000000000" pitchFamily="18" charset="-128"/>
                          <a:ea typeface="BIZ UDP明朝 Medium" panose="02020500000000000000" pitchFamily="18" charset="-128"/>
                        </a:rPr>
                        <a:t>　建具・ドアが動かない</a:t>
                      </a:r>
                    </a:p>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Ⅲ</a:t>
                      </a:r>
                      <a:r>
                        <a:rPr lang="ja-JP" sz="1100" kern="100" dirty="0">
                          <a:effectLst/>
                          <a:latin typeface="BIZ UDP明朝 Medium" panose="02020500000000000000" pitchFamily="18" charset="-128"/>
                          <a:ea typeface="BIZ UDP明朝 Medium" panose="02020500000000000000" pitchFamily="18" charset="-128"/>
                        </a:rPr>
                        <a:t>　建具・ドアが壊れた</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extLst>
                  <a:ext uri="{0D108BD9-81ED-4DB2-BD59-A6C34878D82A}">
                    <a16:rowId xmlns:a16="http://schemas.microsoft.com/office/drawing/2014/main" val="2042411898"/>
                  </a:ext>
                </a:extLst>
              </a:tr>
              <a:tr h="644253">
                <a:tc>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10 </a:t>
                      </a:r>
                      <a:r>
                        <a:rPr lang="ja-JP" sz="1100" kern="100" dirty="0">
                          <a:effectLst/>
                          <a:latin typeface="BIZ UDP明朝 Medium" panose="02020500000000000000" pitchFamily="18" charset="-128"/>
                          <a:ea typeface="BIZ UDP明朝 Medium" panose="02020500000000000000" pitchFamily="18" charset="-128"/>
                        </a:rPr>
                        <a:t>天井、照明器具が落下しましたか？</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tc>
                  <a:txBody>
                    <a:bodyPr/>
                    <a:lstStyle/>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Ⅰ</a:t>
                      </a:r>
                      <a:r>
                        <a:rPr lang="ja-JP" sz="1100" kern="100" dirty="0">
                          <a:effectLst/>
                          <a:latin typeface="BIZ UDP明朝 Medium" panose="02020500000000000000" pitchFamily="18" charset="-128"/>
                          <a:ea typeface="BIZ UDP明朝 Medium" panose="02020500000000000000" pitchFamily="18" charset="-128"/>
                        </a:rPr>
                        <a:t>　いいえ</a:t>
                      </a:r>
                    </a:p>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Ⅱ</a:t>
                      </a:r>
                      <a:r>
                        <a:rPr lang="ja-JP" sz="1100" kern="100" dirty="0">
                          <a:effectLst/>
                          <a:latin typeface="BIZ UDP明朝 Medium" panose="02020500000000000000" pitchFamily="18" charset="-128"/>
                          <a:ea typeface="BIZ UDP明朝 Medium" panose="02020500000000000000" pitchFamily="18" charset="-128"/>
                        </a:rPr>
                        <a:t>　落下しかけている</a:t>
                      </a:r>
                    </a:p>
                    <a:p>
                      <a:pPr marR="57150">
                        <a:spcAft>
                          <a:spcPts val="0"/>
                        </a:spcAft>
                      </a:pPr>
                      <a:r>
                        <a:rPr lang="en-US" sz="1100" kern="100" dirty="0">
                          <a:effectLst/>
                          <a:latin typeface="BIZ UDP明朝 Medium" panose="02020500000000000000" pitchFamily="18" charset="-128"/>
                          <a:ea typeface="BIZ UDP明朝 Medium" panose="02020500000000000000" pitchFamily="18" charset="-128"/>
                        </a:rPr>
                        <a:t>Ⅲ</a:t>
                      </a:r>
                      <a:r>
                        <a:rPr lang="ja-JP" sz="1100" kern="100" dirty="0">
                          <a:effectLst/>
                          <a:latin typeface="BIZ UDP明朝 Medium" panose="02020500000000000000" pitchFamily="18" charset="-128"/>
                          <a:ea typeface="BIZ UDP明朝 Medium" panose="02020500000000000000" pitchFamily="18" charset="-128"/>
                        </a:rPr>
                        <a:t>　落下した</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extLst>
                  <a:ext uri="{0D108BD9-81ED-4DB2-BD59-A6C34878D82A}">
                    <a16:rowId xmlns:a16="http://schemas.microsoft.com/office/drawing/2014/main" val="1392313344"/>
                  </a:ext>
                </a:extLst>
              </a:tr>
              <a:tr h="417127">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11 </a:t>
                      </a:r>
                      <a:r>
                        <a:rPr lang="ja-JP" sz="1100" kern="100" dirty="0">
                          <a:effectLst/>
                          <a:latin typeface="BIZ UDP明朝 Medium" panose="02020500000000000000" pitchFamily="18" charset="-128"/>
                          <a:ea typeface="BIZ UDP明朝 Medium" panose="02020500000000000000" pitchFamily="18" charset="-128"/>
                        </a:rPr>
                        <a:t>その他、目についた被害を記入してください。</a:t>
                      </a:r>
                    </a:p>
                    <a:p>
                      <a:pPr>
                        <a:spcAft>
                          <a:spcPts val="0"/>
                        </a:spcAft>
                      </a:pPr>
                      <a:r>
                        <a:rPr lang="en-US" sz="1100" kern="100" dirty="0">
                          <a:effectLst/>
                          <a:latin typeface="BIZ UDP明朝 Medium" panose="02020500000000000000" pitchFamily="18" charset="-128"/>
                          <a:ea typeface="BIZ UDP明朝 Medium" panose="02020500000000000000" pitchFamily="18" charset="-128"/>
                        </a:rPr>
                        <a:t>(</a:t>
                      </a:r>
                      <a:r>
                        <a:rPr lang="ja-JP" sz="1100" kern="100" dirty="0">
                          <a:effectLst/>
                          <a:latin typeface="BIZ UDP明朝 Medium" panose="02020500000000000000" pitchFamily="18" charset="-128"/>
                          <a:ea typeface="BIZ UDP明朝 Medium" panose="02020500000000000000" pitchFamily="18" charset="-128"/>
                        </a:rPr>
                        <a:t>例：塀が倒れた、水・ガスがもれている、家具が倒れたなど</a:t>
                      </a:r>
                      <a:r>
                        <a:rPr lang="en-US" sz="1100" kern="100" dirty="0">
                          <a:effectLst/>
                          <a:latin typeface="BIZ UDP明朝 Medium" panose="02020500000000000000" pitchFamily="18" charset="-128"/>
                          <a:ea typeface="BIZ UDP明朝 Medium" panose="02020500000000000000" pitchFamily="18" charset="-128"/>
                        </a:rPr>
                        <a:t>)</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tc>
                <a:tc hMerge="1">
                  <a:txBody>
                    <a:bodyPr/>
                    <a:lstStyle/>
                    <a:p>
                      <a:endParaRPr kumimoji="1" lang="ja-JP" altLang="en-US"/>
                    </a:p>
                  </a:txBody>
                  <a:tcPr/>
                </a:tc>
                <a:extLst>
                  <a:ext uri="{0D108BD9-81ED-4DB2-BD59-A6C34878D82A}">
                    <a16:rowId xmlns:a16="http://schemas.microsoft.com/office/drawing/2014/main" val="79703580"/>
                  </a:ext>
                </a:extLst>
              </a:tr>
              <a:tr h="339260">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 </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3791109590"/>
                  </a:ext>
                </a:extLst>
              </a:tr>
              <a:tr h="347485">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 </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85828989"/>
                  </a:ext>
                </a:extLst>
              </a:tr>
              <a:tr h="302935">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 </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552914310"/>
                  </a:ext>
                </a:extLst>
              </a:tr>
              <a:tr h="339260">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 </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77740073"/>
                  </a:ext>
                </a:extLst>
              </a:tr>
              <a:tr h="363934">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 </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2852924245"/>
                  </a:ext>
                </a:extLst>
              </a:tr>
              <a:tr h="350227">
                <a:tc gridSpan="2">
                  <a:txBody>
                    <a:bodyPr/>
                    <a:lstStyle/>
                    <a:p>
                      <a:pPr>
                        <a:spcAft>
                          <a:spcPts val="0"/>
                        </a:spcAft>
                      </a:pPr>
                      <a:r>
                        <a:rPr lang="en-US" sz="1100" kern="100" dirty="0">
                          <a:effectLst/>
                          <a:latin typeface="BIZ UDP明朝 Medium" panose="02020500000000000000" pitchFamily="18" charset="-128"/>
                          <a:ea typeface="BIZ UDP明朝 Medium" panose="02020500000000000000" pitchFamily="18" charset="-128"/>
                        </a:rPr>
                        <a:t> </a:t>
                      </a:r>
                      <a:endParaRPr lang="ja-JP" sz="1100" kern="100" dirty="0">
                        <a:solidFill>
                          <a:srgbClr val="000000"/>
                        </a:solidFill>
                        <a:effectLst/>
                        <a:latin typeface="BIZ UDP明朝 Medium" panose="02020500000000000000" pitchFamily="18" charset="-128"/>
                        <a:ea typeface="BIZ UDP明朝 Medium" panose="02020500000000000000" pitchFamily="18" charset="-128"/>
                      </a:endParaRPr>
                    </a:p>
                  </a:txBody>
                  <a:tcPr marL="67348" marR="0" marT="37348" marB="0">
                    <a:solidFill>
                      <a:schemeClr val="accent1">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2610876993"/>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048245436"/>
              </p:ext>
            </p:extLst>
          </p:nvPr>
        </p:nvGraphicFramePr>
        <p:xfrm>
          <a:off x="368300" y="5449369"/>
          <a:ext cx="5915025" cy="3969107"/>
        </p:xfrm>
        <a:graphic>
          <a:graphicData uri="http://schemas.openxmlformats.org/drawingml/2006/table">
            <a:tbl>
              <a:tblPr firstRow="1" firstCol="1" bandRow="1">
                <a:tableStyleId>{5C22544A-7EE6-4342-B048-85BDC9FD1C3A}</a:tableStyleId>
              </a:tblPr>
              <a:tblGrid>
                <a:gridCol w="5915025">
                  <a:extLst>
                    <a:ext uri="{9D8B030D-6E8A-4147-A177-3AD203B41FA5}">
                      <a16:colId xmlns:a16="http://schemas.microsoft.com/office/drawing/2014/main" val="1810738288"/>
                    </a:ext>
                  </a:extLst>
                </a:gridCol>
              </a:tblGrid>
              <a:tr h="3969107">
                <a:tc>
                  <a:txBody>
                    <a:bodyPr/>
                    <a:lstStyle/>
                    <a:p>
                      <a:pPr>
                        <a:spcAft>
                          <a:spcPts val="0"/>
                        </a:spcAft>
                      </a:pPr>
                      <a:r>
                        <a:rPr lang="en-US" sz="1100" kern="100" dirty="0">
                          <a:effectLst/>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 </a:t>
                      </a: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（手順</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r>
                        <a:rPr lang="en-US" sz="1200" kern="100" dirty="0">
                          <a:solidFill>
                            <a:schemeClr val="tx1"/>
                          </a:solidFill>
                          <a:effectLst/>
                          <a:latin typeface="BIZ UDP明朝 Medium" panose="02020500000000000000" pitchFamily="18" charset="-128"/>
                          <a:ea typeface="BIZ UDP明朝 Medium" panose="02020500000000000000" pitchFamily="18" charset="-128"/>
                        </a:rPr>
                        <a:t> </a:t>
                      </a: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５．質問１～</a:t>
                      </a:r>
                      <a:r>
                        <a:rPr lang="en-US" sz="1200" kern="100" dirty="0">
                          <a:solidFill>
                            <a:schemeClr val="tx1"/>
                          </a:solidFill>
                          <a:effectLst/>
                          <a:latin typeface="BIZ UDP明朝 Medium" panose="02020500000000000000" pitchFamily="18" charset="-128"/>
                          <a:ea typeface="BIZ UDP明朝 Medium" panose="02020500000000000000" pitchFamily="18" charset="-128"/>
                        </a:rPr>
                        <a:t>10</a:t>
                      </a:r>
                      <a:r>
                        <a:rPr lang="ja-JP" sz="1200" kern="100" dirty="0">
                          <a:solidFill>
                            <a:schemeClr val="tx1"/>
                          </a:solidFill>
                          <a:effectLst/>
                          <a:latin typeface="BIZ UDP明朝 Medium" panose="02020500000000000000" pitchFamily="18" charset="-128"/>
                          <a:ea typeface="BIZ UDP明朝 Medium" panose="02020500000000000000" pitchFamily="18" charset="-128"/>
                        </a:rPr>
                        <a:t>を集計します。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６．必要な対応を取ります。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Ⅲ</a:t>
                      </a:r>
                      <a:r>
                        <a:rPr lang="ja-JP" sz="1200" kern="100" dirty="0">
                          <a:solidFill>
                            <a:schemeClr val="tx1"/>
                          </a:solidFill>
                          <a:effectLst/>
                          <a:latin typeface="BIZ UDP明朝 Medium" panose="02020500000000000000" pitchFamily="18" charset="-128"/>
                          <a:ea typeface="BIZ UDP明朝 Medium" panose="02020500000000000000" pitchFamily="18" charset="-128"/>
                        </a:rPr>
                        <a:t>の答え</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が</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１</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つ</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でもある場合は</a:t>
                      </a:r>
                      <a:r>
                        <a:rPr lang="ja-JP" sz="1200" kern="100" dirty="0">
                          <a:solidFill>
                            <a:schemeClr val="tx1"/>
                          </a:solidFill>
                          <a:effectLst/>
                          <a:latin typeface="BIZ UDPゴシック" panose="020B0400000000000000" pitchFamily="50" charset="-128"/>
                          <a:ea typeface="BIZ UDPゴシック" panose="020B0400000000000000" pitchFamily="50" charset="-128"/>
                        </a:rPr>
                        <a:t>『危険』</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です。</a:t>
                      </a:r>
                    </a:p>
                    <a:p>
                      <a:pPr marL="558800" indent="-5588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施設内</a:t>
                      </a:r>
                      <a:r>
                        <a:rPr lang="ja-JP" sz="1200" kern="100" dirty="0">
                          <a:solidFill>
                            <a:schemeClr val="tx1"/>
                          </a:solidFill>
                          <a:effectLst/>
                          <a:latin typeface="BIZ UDP明朝 Medium" panose="02020500000000000000" pitchFamily="18" charset="-128"/>
                          <a:ea typeface="BIZ UDP明朝 Medium" panose="02020500000000000000" pitchFamily="18" charset="-128"/>
                        </a:rPr>
                        <a:t>へは立ち入らず、市災害対策本部へ連絡し、他の避難所への移動等、必要</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な</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L="558800" indent="-558800">
                        <a:spcAft>
                          <a:spcPts val="0"/>
                        </a:spcAft>
                      </a:pP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対応</a:t>
                      </a:r>
                      <a:r>
                        <a:rPr lang="ja-JP" sz="1200" kern="100" dirty="0">
                          <a:solidFill>
                            <a:schemeClr val="tx1"/>
                          </a:solidFill>
                          <a:effectLst/>
                          <a:latin typeface="BIZ UDP明朝 Medium" panose="02020500000000000000" pitchFamily="18" charset="-128"/>
                          <a:ea typeface="BIZ UDP明朝 Medium" panose="02020500000000000000" pitchFamily="18" charset="-128"/>
                        </a:rPr>
                        <a:t>を検討します。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Ⅱ</a:t>
                      </a:r>
                      <a:r>
                        <a:rPr lang="ja-JP" sz="1200" kern="100" dirty="0">
                          <a:solidFill>
                            <a:schemeClr val="tx1"/>
                          </a:solidFill>
                          <a:effectLst/>
                          <a:latin typeface="BIZ UDP明朝 Medium" panose="02020500000000000000" pitchFamily="18" charset="-128"/>
                          <a:ea typeface="BIZ UDP明朝 Medium" panose="02020500000000000000" pitchFamily="18" charset="-128"/>
                        </a:rPr>
                        <a:t>の答え</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が</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１</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つ</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でもある場合は</a:t>
                      </a:r>
                      <a:r>
                        <a:rPr lang="ja-JP" sz="1200" kern="100" dirty="0">
                          <a:solidFill>
                            <a:schemeClr val="tx1"/>
                          </a:solidFill>
                          <a:effectLst/>
                          <a:latin typeface="BIZ UDPゴシック" panose="020B0400000000000000" pitchFamily="50" charset="-128"/>
                          <a:ea typeface="BIZ UDPゴシック" panose="020B0400000000000000" pitchFamily="50" charset="-128"/>
                        </a:rPr>
                        <a:t>『要注意』</a:t>
                      </a:r>
                      <a:r>
                        <a:rPr lang="ja-JP" sz="1200" kern="100" dirty="0">
                          <a:solidFill>
                            <a:schemeClr val="tx1"/>
                          </a:solidFill>
                          <a:effectLst/>
                          <a:latin typeface="BIZ UDP明朝 Medium" panose="02020500000000000000" pitchFamily="18" charset="-128"/>
                          <a:ea typeface="BIZ UDP明朝 Medium" panose="02020500000000000000" pitchFamily="18" charset="-128"/>
                        </a:rPr>
                        <a:t>です。</a:t>
                      </a:r>
                    </a:p>
                    <a:p>
                      <a:pPr marL="558800" indent="-5588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施設内</a:t>
                      </a:r>
                      <a:r>
                        <a:rPr lang="ja-JP" sz="1200" kern="100" dirty="0">
                          <a:solidFill>
                            <a:schemeClr val="tx1"/>
                          </a:solidFill>
                          <a:effectLst/>
                          <a:latin typeface="BIZ UDP明朝 Medium" panose="02020500000000000000" pitchFamily="18" charset="-128"/>
                          <a:ea typeface="BIZ UDP明朝 Medium" panose="02020500000000000000" pitchFamily="18" charset="-128"/>
                        </a:rPr>
                        <a:t>へは立ち入らず、市災害対策本部へ連絡し、専門家による応急的な補強を</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行</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L="558800" indent="-558800">
                        <a:spcAft>
                          <a:spcPts val="0"/>
                        </a:spcAft>
                      </a:pP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err="1" smtClean="0">
                          <a:solidFill>
                            <a:schemeClr val="tx1"/>
                          </a:solidFill>
                          <a:effectLst/>
                          <a:latin typeface="BIZ UDP明朝 Medium" panose="02020500000000000000" pitchFamily="18" charset="-128"/>
                          <a:ea typeface="BIZ UDP明朝 Medium" panose="02020500000000000000" pitchFamily="18" charset="-128"/>
                        </a:rPr>
                        <a:t>う</a:t>
                      </a:r>
                      <a:r>
                        <a:rPr lang="ja-JP" sz="1200" kern="100" dirty="0">
                          <a:solidFill>
                            <a:schemeClr val="tx1"/>
                          </a:solidFill>
                          <a:effectLst/>
                          <a:latin typeface="BIZ UDP明朝 Medium" panose="02020500000000000000" pitchFamily="18" charset="-128"/>
                          <a:ea typeface="BIZ UDP明朝 Medium" panose="02020500000000000000" pitchFamily="18" charset="-128"/>
                        </a:rPr>
                        <a:t>等、必要な措置を講じます。</a:t>
                      </a:r>
                    </a:p>
                    <a:p>
                      <a:pPr>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en-US" sz="1200" kern="100" dirty="0">
                          <a:solidFill>
                            <a:schemeClr val="tx1"/>
                          </a:solidFill>
                          <a:effectLst/>
                          <a:latin typeface="BIZ UDP明朝 Medium" panose="02020500000000000000" pitchFamily="18" charset="-128"/>
                          <a:ea typeface="BIZ UDP明朝 Medium" panose="02020500000000000000" pitchFamily="18" charset="-128"/>
                        </a:rPr>
                        <a:t>Ⅰ</a:t>
                      </a:r>
                      <a:r>
                        <a:rPr lang="ja-JP" sz="1200" kern="100" dirty="0">
                          <a:solidFill>
                            <a:schemeClr val="tx1"/>
                          </a:solidFill>
                          <a:effectLst/>
                          <a:latin typeface="BIZ UDP明朝 Medium" panose="02020500000000000000" pitchFamily="18" charset="-128"/>
                          <a:ea typeface="BIZ UDP明朝 Medium" panose="02020500000000000000" pitchFamily="18" charset="-128"/>
                        </a:rPr>
                        <a:t>のみの場合危険箇所に注意し、施設を使用します。</a:t>
                      </a:r>
                    </a:p>
                    <a:p>
                      <a:pPr>
                        <a:spcAft>
                          <a:spcPts val="0"/>
                        </a:spcAft>
                      </a:pPr>
                      <a:r>
                        <a:rPr lang="en-US" sz="1200" kern="100" dirty="0">
                          <a:solidFill>
                            <a:schemeClr val="tx1"/>
                          </a:solidFill>
                          <a:effectLst/>
                          <a:latin typeface="BIZ UDP明朝 Medium" panose="02020500000000000000" pitchFamily="18" charset="-128"/>
                          <a:ea typeface="BIZ UDP明朝 Medium" panose="02020500000000000000" pitchFamily="18" charset="-128"/>
                        </a:rPr>
                        <a:t> </a:t>
                      </a: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marL="698500" indent="-6985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　余震により被害が進んだと思われる場合は、再度チェックシートで被災状況を</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点検</a:t>
                      </a:r>
                      <a:endParaRPr lang="en-US" altLang="ja-JP" sz="1200" kern="100" dirty="0" smtClean="0">
                        <a:solidFill>
                          <a:schemeClr val="tx1"/>
                        </a:solidFill>
                        <a:effectLst/>
                        <a:latin typeface="BIZ UDP明朝 Medium" panose="02020500000000000000" pitchFamily="18" charset="-128"/>
                        <a:ea typeface="BIZ UDP明朝 Medium" panose="02020500000000000000" pitchFamily="18" charset="-128"/>
                      </a:endParaRPr>
                    </a:p>
                    <a:p>
                      <a:pPr marL="698500" indent="-698500">
                        <a:spcAft>
                          <a:spcPts val="0"/>
                        </a:spcAft>
                      </a:pPr>
                      <a:r>
                        <a:rPr lang="ja-JP" altLang="en-US" sz="1200" kern="100" dirty="0" smtClean="0">
                          <a:solidFill>
                            <a:schemeClr val="tx1"/>
                          </a:solidFill>
                          <a:effectLst/>
                          <a:latin typeface="BIZ UDP明朝 Medium" panose="02020500000000000000" pitchFamily="18" charset="-128"/>
                          <a:ea typeface="BIZ UDP明朝 Medium" panose="02020500000000000000" pitchFamily="18" charset="-128"/>
                        </a:rPr>
                        <a:t>　　　　　</a:t>
                      </a:r>
                      <a:r>
                        <a:rPr lang="ja-JP" sz="1200" kern="100" dirty="0" smtClean="0">
                          <a:solidFill>
                            <a:schemeClr val="tx1"/>
                          </a:solidFill>
                          <a:effectLst/>
                          <a:latin typeface="BIZ UDP明朝 Medium" panose="02020500000000000000" pitchFamily="18" charset="-128"/>
                          <a:ea typeface="BIZ UDP明朝 Medium" panose="02020500000000000000" pitchFamily="18" charset="-128"/>
                        </a:rPr>
                        <a:t>して</a:t>
                      </a:r>
                      <a:r>
                        <a:rPr lang="ja-JP" sz="1200" kern="100" dirty="0">
                          <a:solidFill>
                            <a:schemeClr val="tx1"/>
                          </a:solidFill>
                          <a:effectLst/>
                          <a:latin typeface="BIZ UDP明朝 Medium" panose="02020500000000000000" pitchFamily="18" charset="-128"/>
                          <a:ea typeface="BIZ UDP明朝 Medium" panose="02020500000000000000" pitchFamily="18" charset="-128"/>
                        </a:rPr>
                        <a:t>ください。</a:t>
                      </a:r>
                    </a:p>
                    <a:p>
                      <a:pPr marL="698500" indent="-698500">
                        <a:spcAft>
                          <a:spcPts val="0"/>
                        </a:spcAft>
                      </a:pPr>
                      <a:r>
                        <a:rPr lang="ja-JP" sz="1200" kern="100" dirty="0">
                          <a:solidFill>
                            <a:schemeClr val="tx1"/>
                          </a:solidFill>
                          <a:effectLst/>
                          <a:latin typeface="BIZ UDP明朝 Medium" panose="02020500000000000000" pitchFamily="18" charset="-128"/>
                          <a:ea typeface="BIZ UDP明朝 Medium" panose="02020500000000000000" pitchFamily="18" charset="-128"/>
                        </a:rPr>
                        <a:t>　　　</a:t>
                      </a:r>
                      <a:r>
                        <a:rPr lang="ja-JP" sz="1200" u="sng" kern="100" dirty="0">
                          <a:solidFill>
                            <a:schemeClr val="tx1"/>
                          </a:solidFill>
                          <a:effectLst/>
                          <a:latin typeface="BIZ UDP明朝 Medium" panose="02020500000000000000" pitchFamily="18" charset="-128"/>
                          <a:ea typeface="BIZ UDP明朝 Medium" panose="02020500000000000000" pitchFamily="18" charset="-128"/>
                        </a:rPr>
                        <a:t>★　このチェックシートによる判断は、あくまで臨時的なものです。</a:t>
                      </a:r>
                      <a:endParaRPr lang="ja-JP" sz="1200" kern="100" dirty="0">
                        <a:solidFill>
                          <a:schemeClr val="tx1"/>
                        </a:solidFill>
                        <a:effectLst/>
                        <a:latin typeface="BIZ UDP明朝 Medium" panose="02020500000000000000" pitchFamily="18" charset="-128"/>
                        <a:ea typeface="BIZ UDP明朝 Medium" panose="02020500000000000000" pitchFamily="18" charset="-128"/>
                      </a:endParaRPr>
                    </a:p>
                    <a:p>
                      <a:pPr marL="698500" indent="-698500">
                        <a:spcAft>
                          <a:spcPts val="0"/>
                        </a:spcAft>
                      </a:pPr>
                      <a:r>
                        <a:rPr lang="en-US" sz="1100" kern="100" dirty="0">
                          <a:effectLst/>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61327" marR="0" marT="0" marB="66847" anchor="b">
                    <a:solidFill>
                      <a:schemeClr val="accent1">
                        <a:lumMod val="20000"/>
                        <a:lumOff val="80000"/>
                      </a:schemeClr>
                    </a:solidFill>
                  </a:tcPr>
                </a:tc>
                <a:extLst>
                  <a:ext uri="{0D108BD9-81ED-4DB2-BD59-A6C34878D82A}">
                    <a16:rowId xmlns:a16="http://schemas.microsoft.com/office/drawing/2014/main" val="2970013612"/>
                  </a:ext>
                </a:extLst>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4020763681"/>
              </p:ext>
            </p:extLst>
          </p:nvPr>
        </p:nvGraphicFramePr>
        <p:xfrm>
          <a:off x="2940957" y="5760992"/>
          <a:ext cx="3124200" cy="875665"/>
        </p:xfrm>
        <a:graphic>
          <a:graphicData uri="http://schemas.openxmlformats.org/drawingml/2006/table">
            <a:tbl>
              <a:tblPr firstRow="1" firstCol="1" bandRow="1"/>
              <a:tblGrid>
                <a:gridCol w="1054100">
                  <a:extLst>
                    <a:ext uri="{9D8B030D-6E8A-4147-A177-3AD203B41FA5}">
                      <a16:colId xmlns:a16="http://schemas.microsoft.com/office/drawing/2014/main" val="1276444447"/>
                    </a:ext>
                  </a:extLst>
                </a:gridCol>
                <a:gridCol w="1079500">
                  <a:extLst>
                    <a:ext uri="{9D8B030D-6E8A-4147-A177-3AD203B41FA5}">
                      <a16:colId xmlns:a16="http://schemas.microsoft.com/office/drawing/2014/main" val="3840454539"/>
                    </a:ext>
                  </a:extLst>
                </a:gridCol>
                <a:gridCol w="990600">
                  <a:extLst>
                    <a:ext uri="{9D8B030D-6E8A-4147-A177-3AD203B41FA5}">
                      <a16:colId xmlns:a16="http://schemas.microsoft.com/office/drawing/2014/main" val="2708890839"/>
                    </a:ext>
                  </a:extLst>
                </a:gridCol>
              </a:tblGrid>
              <a:tr h="292100">
                <a:tc>
                  <a:txBody>
                    <a:bodyPr/>
                    <a:lstStyle/>
                    <a:p>
                      <a:pPr marL="12700" algn="ctr">
                        <a:spcAft>
                          <a:spcPts val="0"/>
                        </a:spcAft>
                      </a:pPr>
                      <a:r>
                        <a:rPr lang="en-US" sz="1100" kern="10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Ⅰ</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2700" algn="ctr">
                        <a:spcAft>
                          <a:spcPts val="0"/>
                        </a:spcAft>
                      </a:pPr>
                      <a:r>
                        <a:rPr lang="en-US" sz="1100" kern="10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Ⅱ</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kern="100" dirty="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Ⅲ</a:t>
                      </a:r>
                      <a:endParaRPr lang="ja-JP" sz="1100" kern="100" dirty="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858089"/>
                  </a:ext>
                </a:extLst>
              </a:tr>
              <a:tr h="583565">
                <a:tc>
                  <a:txBody>
                    <a:bodyPr/>
                    <a:lstStyle/>
                    <a:p>
                      <a:pPr marL="69850" algn="just">
                        <a:spcAft>
                          <a:spcPts val="0"/>
                        </a:spcAft>
                      </a:pPr>
                      <a:r>
                        <a:rPr lang="en-US" sz="1100" kern="100">
                          <a:solidFill>
                            <a:srgbClr val="000000"/>
                          </a:solidFill>
                          <a:effectLst/>
                          <a:latin typeface="Calibri" panose="020F0502020204030204" pitchFamily="34" charset="0"/>
                          <a:ea typeface="Calibri" panose="020F0502020204030204" pitchFamily="34" charset="0"/>
                        </a:rPr>
                        <a:t> </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algn="just">
                        <a:spcAft>
                          <a:spcPts val="0"/>
                        </a:spcAft>
                      </a:pPr>
                      <a:r>
                        <a:rPr lang="en-US" sz="1100" kern="10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 </a:t>
                      </a:r>
                      <a:endParaRPr lang="ja-JP" sz="1100" kern="10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2550" algn="l">
                        <a:spcAft>
                          <a:spcPts val="0"/>
                        </a:spcAft>
                      </a:pPr>
                      <a:r>
                        <a:rPr lang="en-US" sz="1100" kern="100" dirty="0">
                          <a:solidFill>
                            <a:srgbClr val="000000"/>
                          </a:solidFill>
                          <a:effectLst/>
                          <a:latin typeface="ＭＳ ゴシック" panose="020B0609070205080204" pitchFamily="49" charset="-128"/>
                          <a:ea typeface="Calibri" panose="020F0502020204030204" pitchFamily="34" charset="0"/>
                          <a:cs typeface="ＭＳ ゴシック" panose="020B0609070205080204" pitchFamily="49" charset="-128"/>
                        </a:rPr>
                        <a:t> </a:t>
                      </a:r>
                      <a:endParaRPr lang="ja-JP" sz="1100" kern="100" dirty="0">
                        <a:solidFill>
                          <a:srgbClr val="000000"/>
                        </a:solidFill>
                        <a:effectLst/>
                        <a:latin typeface="Calibri" panose="020F0502020204030204" pitchFamily="34" charset="0"/>
                        <a:ea typeface="Calibri" panose="020F050202020403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1586356"/>
                  </a:ext>
                </a:extLst>
              </a:tr>
            </a:tbl>
          </a:graphicData>
        </a:graphic>
      </p:graphicFrame>
    </p:spTree>
    <p:extLst>
      <p:ext uri="{BB962C8B-B14F-4D97-AF65-F5344CB8AC3E}">
        <p14:creationId xmlns:p14="http://schemas.microsoft.com/office/powerpoint/2010/main" val="1381603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8300" y="291126"/>
            <a:ext cx="6090556" cy="957103"/>
          </a:xfrm>
        </p:spPr>
        <p:txBody>
          <a:bodyPr>
            <a:normAutofit fontScale="90000"/>
          </a:bodyPr>
          <a:lstStyle/>
          <a:p>
            <a:r>
              <a:rPr kumimoji="1" lang="ja-JP" altLang="en-US" sz="2400" b="1" dirty="0" smtClean="0">
                <a:latin typeface="BIZ UDP明朝 Medium" panose="02020500000000000000" pitchFamily="18" charset="-128"/>
                <a:ea typeface="BIZ UDP明朝 Medium" panose="02020500000000000000" pitchFamily="18" charset="-128"/>
              </a:rPr>
              <a:t>一次避難所開設任務分担カードについて</a:t>
            </a:r>
            <a:r>
              <a:rPr kumimoji="1" lang="en-US" altLang="ja-JP" sz="2400" b="1" dirty="0" smtClean="0">
                <a:latin typeface="BIZ UDP明朝 Medium" panose="02020500000000000000" pitchFamily="18" charset="-128"/>
                <a:ea typeface="BIZ UDP明朝 Medium" panose="02020500000000000000" pitchFamily="18" charset="-128"/>
              </a:rPr>
              <a:t/>
            </a:r>
            <a:br>
              <a:rPr kumimoji="1" lang="en-US" altLang="ja-JP" sz="2400" b="1" dirty="0" smtClean="0">
                <a:latin typeface="BIZ UDP明朝 Medium" panose="02020500000000000000" pitchFamily="18" charset="-128"/>
                <a:ea typeface="BIZ UDP明朝 Medium" panose="02020500000000000000" pitchFamily="18" charset="-128"/>
              </a:rPr>
            </a:br>
            <a:r>
              <a:rPr kumimoji="1" lang="en-US" altLang="ja-JP" sz="2400" b="1" dirty="0" smtClean="0">
                <a:latin typeface="BIZ UDP明朝 Medium" panose="02020500000000000000" pitchFamily="18" charset="-128"/>
                <a:ea typeface="BIZ UDP明朝 Medium" panose="02020500000000000000" pitchFamily="18" charset="-128"/>
              </a:rPr>
              <a:t/>
            </a:r>
            <a:br>
              <a:rPr kumimoji="1" lang="en-US" altLang="ja-JP" sz="2400" b="1" dirty="0" smtClean="0">
                <a:latin typeface="BIZ UDP明朝 Medium" panose="02020500000000000000" pitchFamily="18" charset="-128"/>
                <a:ea typeface="BIZ UDP明朝 Medium" panose="02020500000000000000" pitchFamily="18" charset="-128"/>
              </a:rPr>
            </a:br>
            <a:r>
              <a:rPr lang="en-US" altLang="ja-JP" sz="1800" dirty="0">
                <a:solidFill>
                  <a:srgbClr val="FF0000"/>
                </a:solidFill>
                <a:latin typeface="BIZ UDPゴシック" panose="020B0400000000000000" pitchFamily="50" charset="-128"/>
                <a:ea typeface="BIZ UDPゴシック" panose="020B0400000000000000" pitchFamily="50" charset="-128"/>
              </a:rPr>
              <a:t>※</a:t>
            </a:r>
            <a:r>
              <a:rPr lang="ja-JP" altLang="en-US" sz="1800" dirty="0">
                <a:solidFill>
                  <a:srgbClr val="FF0000"/>
                </a:solidFill>
                <a:latin typeface="BIZ UDPゴシック" panose="020B0400000000000000" pitchFamily="50" charset="-128"/>
                <a:ea typeface="BIZ UDPゴシック" panose="020B0400000000000000" pitchFamily="50" charset="-128"/>
              </a:rPr>
              <a:t>　このページは印刷する必要はありません</a:t>
            </a:r>
            <a:r>
              <a:rPr lang="ja-JP" altLang="en-US" sz="1800" dirty="0" smtClean="0">
                <a:solidFill>
                  <a:srgbClr val="FF0000"/>
                </a:solidFill>
                <a:latin typeface="BIZ UDPゴシック" panose="020B0400000000000000" pitchFamily="50" charset="-128"/>
                <a:ea typeface="BIZ UDPゴシック" panose="020B0400000000000000" pitchFamily="50" charset="-128"/>
              </a:rPr>
              <a:t>。</a:t>
            </a:r>
            <a:endParaRPr kumimoji="1" lang="ja-JP" altLang="en-US" sz="1800" b="1" dirty="0">
              <a:latin typeface="BIZ UDP明朝 Medium" panose="02020500000000000000" pitchFamily="18" charset="-128"/>
              <a:ea typeface="BIZ UDP明朝 Medium" panose="02020500000000000000" pitchFamily="18" charset="-128"/>
            </a:endParaRPr>
          </a:p>
        </p:txBody>
      </p:sp>
      <p:sp>
        <p:nvSpPr>
          <p:cNvPr id="3" name="サブタイトル 2"/>
          <p:cNvSpPr>
            <a:spLocks noGrp="1"/>
          </p:cNvSpPr>
          <p:nvPr>
            <p:ph type="subTitle" idx="1"/>
          </p:nvPr>
        </p:nvSpPr>
        <p:spPr>
          <a:xfrm>
            <a:off x="368300" y="1978017"/>
            <a:ext cx="6090557" cy="3526526"/>
          </a:xfrm>
        </p:spPr>
        <p:txBody>
          <a:bodyPr>
            <a:normAutofit/>
          </a:bodyPr>
          <a:lstStyle/>
          <a:p>
            <a:pPr algn="l"/>
            <a:r>
              <a:rPr lang="ja-JP" altLang="en-US" sz="1400" dirty="0">
                <a:latin typeface="BIZ UDPゴシック" panose="020B0400000000000000" pitchFamily="50" charset="-128"/>
                <a:ea typeface="BIZ UDPゴシック" panose="020B0400000000000000" pitchFamily="50" charset="-128"/>
              </a:rPr>
              <a:t>〇　このカードは大きな災害が発生し、避難所の開設が必要な</a:t>
            </a:r>
            <a:r>
              <a:rPr lang="ja-JP" altLang="en-US" sz="1400" dirty="0" smtClean="0">
                <a:latin typeface="BIZ UDPゴシック" panose="020B0400000000000000" pitchFamily="50" charset="-128"/>
                <a:ea typeface="BIZ UDPゴシック" panose="020B0400000000000000" pitchFamily="50" charset="-128"/>
              </a:rPr>
              <a:t>場合において、</a:t>
            </a:r>
            <a:endParaRPr lang="en-US" altLang="ja-JP" sz="1400" dirty="0" smtClean="0">
              <a:latin typeface="BIZ UDPゴシック" panose="020B0400000000000000" pitchFamily="50" charset="-128"/>
              <a:ea typeface="BIZ UDPゴシック" panose="020B0400000000000000" pitchFamily="50" charset="-128"/>
            </a:endParaRPr>
          </a:p>
          <a:p>
            <a:pPr algn="l"/>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開設</a:t>
            </a:r>
            <a:r>
              <a:rPr lang="ja-JP" altLang="en-US" sz="1400" dirty="0">
                <a:latin typeface="BIZ UDPゴシック" panose="020B0400000000000000" pitchFamily="50" charset="-128"/>
                <a:ea typeface="BIZ UDPゴシック" panose="020B0400000000000000" pitchFamily="50" charset="-128"/>
              </a:rPr>
              <a:t>までの手順を示し、手分けして開設準備を行える</a:t>
            </a:r>
            <a:r>
              <a:rPr lang="ja-JP" altLang="en-US" sz="1400" dirty="0" smtClean="0">
                <a:latin typeface="BIZ UDPゴシック" panose="020B0400000000000000" pitchFamily="50" charset="-128"/>
                <a:ea typeface="BIZ UDPゴシック" panose="020B0400000000000000" pitchFamily="50" charset="-128"/>
              </a:rPr>
              <a:t>よう</a:t>
            </a:r>
            <a:r>
              <a:rPr lang="ja-JP" altLang="en-US" sz="1400" dirty="0">
                <a:latin typeface="BIZ UDPゴシック" panose="020B0400000000000000" pitchFamily="50" charset="-128"/>
                <a:ea typeface="BIZ UDPゴシック" panose="020B0400000000000000" pitchFamily="50" charset="-128"/>
              </a:rPr>
              <a:t>に</a:t>
            </a:r>
            <a:r>
              <a:rPr lang="ja-JP" altLang="en-US" sz="1400" dirty="0" smtClean="0">
                <a:latin typeface="BIZ UDPゴシック" panose="020B0400000000000000" pitchFamily="50" charset="-128"/>
                <a:ea typeface="BIZ UDPゴシック" panose="020B0400000000000000" pitchFamily="50" charset="-128"/>
              </a:rPr>
              <a:t>なっています。</a:t>
            </a:r>
            <a:endParaRPr lang="en-US" altLang="ja-JP" sz="1400" dirty="0" smtClean="0">
              <a:latin typeface="BIZ UDPゴシック" panose="020B0400000000000000" pitchFamily="50" charset="-128"/>
              <a:ea typeface="BIZ UDPゴシック" panose="020B0400000000000000" pitchFamily="50" charset="-128"/>
            </a:endParaRPr>
          </a:p>
          <a:p>
            <a:pPr algn="l"/>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（赤枠</a:t>
            </a:r>
            <a:r>
              <a:rPr lang="ja-JP" altLang="en-US" sz="1400" dirty="0">
                <a:latin typeface="BIZ UDPゴシック" panose="020B0400000000000000" pitchFamily="50" charset="-128"/>
                <a:ea typeface="BIZ UDPゴシック" panose="020B0400000000000000" pitchFamily="50" charset="-128"/>
              </a:rPr>
              <a:t>のカードが各担当者に渡すカードとなります</a:t>
            </a:r>
            <a:r>
              <a:rPr lang="ja-JP" altLang="en-US" sz="1400" dirty="0" smtClean="0">
                <a:latin typeface="BIZ UDPゴシック" panose="020B0400000000000000" pitchFamily="50" charset="-128"/>
                <a:ea typeface="BIZ UDPゴシック" panose="020B0400000000000000" pitchFamily="50" charset="-128"/>
              </a:rPr>
              <a:t>。）</a:t>
            </a:r>
            <a:endParaRPr lang="en-US" altLang="ja-JP" sz="1400" dirty="0">
              <a:latin typeface="BIZ UDPゴシック" panose="020B0400000000000000" pitchFamily="50" charset="-128"/>
              <a:ea typeface="BIZ UDPゴシック" panose="020B0400000000000000" pitchFamily="50" charset="-128"/>
            </a:endParaRPr>
          </a:p>
          <a:p>
            <a:pPr algn="l"/>
            <a:endParaRPr lang="en-US" altLang="ja-JP" sz="1400" dirty="0">
              <a:latin typeface="BIZ UDPゴシック" panose="020B0400000000000000" pitchFamily="50" charset="-128"/>
              <a:ea typeface="BIZ UDPゴシック" panose="020B0400000000000000" pitchFamily="50" charset="-128"/>
            </a:endParaRPr>
          </a:p>
          <a:p>
            <a:pPr algn="l"/>
            <a:r>
              <a:rPr lang="ja-JP" altLang="en-US" sz="1400" dirty="0" smtClean="0">
                <a:latin typeface="BIZ UDPゴシック" panose="020B0400000000000000" pitchFamily="50" charset="-128"/>
                <a:ea typeface="BIZ UDPゴシック" panose="020B0400000000000000" pitchFamily="50" charset="-128"/>
              </a:rPr>
              <a:t>〇　少し厚めのＡ４用紙に</a:t>
            </a:r>
            <a:r>
              <a:rPr lang="ja-JP" altLang="en-US" sz="1400" b="1" dirty="0" smtClean="0">
                <a:solidFill>
                  <a:srgbClr val="FF0000"/>
                </a:solidFill>
                <a:latin typeface="BIZ UDPゴシック" panose="020B0400000000000000" pitchFamily="50" charset="-128"/>
                <a:ea typeface="BIZ UDPゴシック" panose="020B0400000000000000" pitchFamily="50" charset="-128"/>
              </a:rPr>
              <a:t>両面印刷</a:t>
            </a:r>
            <a:r>
              <a:rPr lang="ja-JP" altLang="en-US" sz="1400" dirty="0" smtClean="0">
                <a:latin typeface="BIZ UDPゴシック" panose="020B0400000000000000" pitchFamily="50" charset="-128"/>
                <a:ea typeface="BIZ UDPゴシック" panose="020B0400000000000000" pitchFamily="50" charset="-128"/>
              </a:rPr>
              <a:t>し、カード状にしてください。</a:t>
            </a:r>
            <a:endParaRPr lang="en-US" altLang="ja-JP" sz="1400" dirty="0" smtClean="0">
              <a:latin typeface="BIZ UDPゴシック" panose="020B0400000000000000" pitchFamily="50" charset="-128"/>
              <a:ea typeface="BIZ UDPゴシック" panose="020B0400000000000000" pitchFamily="50" charset="-128"/>
            </a:endParaRPr>
          </a:p>
          <a:p>
            <a:pPr algn="l"/>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カードの隅に穴あけパンチ等で穴をあけ、リング等でひとまとめにしてく</a:t>
            </a:r>
            <a:endParaRPr lang="en-US" altLang="ja-JP" sz="1400" dirty="0" smtClean="0">
              <a:latin typeface="BIZ UDPゴシック" panose="020B0400000000000000" pitchFamily="50" charset="-128"/>
              <a:ea typeface="BIZ UDPゴシック" panose="020B0400000000000000" pitchFamily="50" charset="-128"/>
            </a:endParaRPr>
          </a:p>
          <a:p>
            <a:pPr algn="l"/>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ださい。</a:t>
            </a:r>
            <a:endParaRPr lang="en-US" altLang="ja-JP" sz="1400" dirty="0" smtClean="0">
              <a:latin typeface="BIZ UDPゴシック" panose="020B0400000000000000" pitchFamily="50" charset="-128"/>
              <a:ea typeface="BIZ UDPゴシック" panose="020B0400000000000000" pitchFamily="50" charset="-128"/>
            </a:endParaRPr>
          </a:p>
          <a:p>
            <a:pPr algn="l"/>
            <a:endParaRPr lang="en-US" altLang="ja-JP" sz="1400" dirty="0">
              <a:latin typeface="BIZ UDPゴシック" panose="020B0400000000000000" pitchFamily="50" charset="-128"/>
              <a:ea typeface="BIZ UDPゴシック" panose="020B0400000000000000" pitchFamily="50" charset="-128"/>
            </a:endParaRPr>
          </a:p>
          <a:p>
            <a:pPr algn="l"/>
            <a:r>
              <a:rPr lang="ja-JP" altLang="en-US" sz="1400" dirty="0" smtClean="0">
                <a:latin typeface="BIZ UDPゴシック" panose="020B0400000000000000" pitchFamily="50" charset="-128"/>
                <a:ea typeface="BIZ UDPゴシック" panose="020B0400000000000000" pitchFamily="50" charset="-128"/>
              </a:rPr>
              <a:t>〇　これはひな型ですので、各避難所の現状により、修正してください。</a:t>
            </a:r>
            <a:endParaRPr lang="en-US" altLang="ja-JP" sz="1400" dirty="0" smtClean="0">
              <a:latin typeface="BIZ UDPゴシック" panose="020B0400000000000000" pitchFamily="50" charset="-128"/>
              <a:ea typeface="BIZ UDPゴシック" panose="020B0400000000000000" pitchFamily="50" charset="-128"/>
            </a:endParaRPr>
          </a:p>
          <a:p>
            <a:pPr algn="l"/>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また、任務③機材・物資の確認のカード裏に、各避難所で用意されている</a:t>
            </a:r>
            <a:endParaRPr lang="en-US" altLang="ja-JP" sz="1400" dirty="0" smtClean="0">
              <a:latin typeface="BIZ UDPゴシック" panose="020B0400000000000000" pitchFamily="50" charset="-128"/>
              <a:ea typeface="BIZ UDPゴシック" panose="020B0400000000000000" pitchFamily="50" charset="-128"/>
            </a:endParaRPr>
          </a:p>
          <a:p>
            <a:pPr algn="l"/>
            <a:r>
              <a:rPr lang="ja-JP" altLang="en-US" sz="1400" dirty="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災害時に使用する機材や物資を入力してください。</a:t>
            </a:r>
            <a:endParaRPr lang="en-US" altLang="ja-JP" sz="1400" dirty="0" smtClean="0">
              <a:latin typeface="BIZ UDPゴシック" panose="020B0400000000000000" pitchFamily="50" charset="-128"/>
              <a:ea typeface="BIZ UDPゴシック" panose="020B0400000000000000" pitchFamily="50" charset="-128"/>
            </a:endParaRPr>
          </a:p>
          <a:p>
            <a:pPr algn="l"/>
            <a:endParaRPr lang="en-US" altLang="ja-JP" sz="1400" dirty="0">
              <a:latin typeface="BIZ UDPゴシック" panose="020B0400000000000000" pitchFamily="50" charset="-128"/>
              <a:ea typeface="BIZ UDPゴシック" panose="020B0400000000000000" pitchFamily="50" charset="-128"/>
            </a:endParaRPr>
          </a:p>
          <a:p>
            <a:endParaRPr kumimoji="1" lang="ja-JP" altLang="en-US" sz="1400"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299" y="5813304"/>
            <a:ext cx="2821789" cy="3762385"/>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3698307" y="6216760"/>
            <a:ext cx="2565627" cy="2955471"/>
          </a:xfrm>
          <a:prstGeom prst="rect">
            <a:avLst/>
          </a:prstGeom>
        </p:spPr>
      </p:pic>
    </p:spTree>
    <p:extLst>
      <p:ext uri="{BB962C8B-B14F-4D97-AF65-F5344CB8AC3E}">
        <p14:creationId xmlns:p14="http://schemas.microsoft.com/office/powerpoint/2010/main" val="937164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6" name="タイトル 5"/>
          <p:cNvSpPr>
            <a:spLocks noGrp="1"/>
          </p:cNvSpPr>
          <p:nvPr>
            <p:ph type="title"/>
          </p:nvPr>
        </p:nvSpPr>
        <p:spPr>
          <a:xfrm>
            <a:off x="368300" y="294921"/>
            <a:ext cx="6148614" cy="1060470"/>
          </a:xfrm>
          <a:solidFill>
            <a:schemeClr val="accent4">
              <a:lumMod val="20000"/>
              <a:lumOff val="80000"/>
            </a:schemeClr>
          </a:solidFill>
        </p:spPr>
        <p:txBody>
          <a:bodyPr>
            <a:normAutofit/>
          </a:bodyPr>
          <a:lstStyle/>
          <a:p>
            <a:pPr algn="ctr"/>
            <a:r>
              <a:rPr lang="ja-JP" altLang="en-US" sz="3600" dirty="0" smtClean="0">
                <a:latin typeface="UD デジタル 教科書体 NP-B" panose="02020700000000000000" pitchFamily="18" charset="-128"/>
                <a:ea typeface="UD デジタル 教科書体 NP-B" panose="02020700000000000000" pitchFamily="18" charset="-128"/>
              </a:rPr>
              <a:t>避難所開設の流れ</a:t>
            </a:r>
            <a:endParaRPr kumimoji="1" lang="ja-JP" altLang="en-US" sz="3600" dirty="0"/>
          </a:p>
        </p:txBody>
      </p:sp>
      <p:sp>
        <p:nvSpPr>
          <p:cNvPr id="7" name="正方形/長方形 6"/>
          <p:cNvSpPr/>
          <p:nvPr/>
        </p:nvSpPr>
        <p:spPr>
          <a:xfrm>
            <a:off x="368300" y="1570355"/>
            <a:ext cx="6148614" cy="796457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1" lang="ja-JP" altLang="en-US" sz="1600" b="1" smtClean="0">
                <a:solidFill>
                  <a:schemeClr val="bg1"/>
                </a:solidFill>
                <a:latin typeface="BIZ UDPゴシック" panose="020B0400000000000000" pitchFamily="50" charset="-128"/>
                <a:ea typeface="BIZ UDPゴシック" panose="020B0400000000000000" pitchFamily="50" charset="-128"/>
              </a:rPr>
              <a:t>避難所開所　・　避難者の受入れ開始</a:t>
            </a:r>
            <a:endParaRPr kumimoji="1" lang="en-US" altLang="ja-JP" sz="1600" b="1" dirty="0">
              <a:solidFill>
                <a:schemeClr val="bg1"/>
              </a:solidFill>
              <a:latin typeface="BIZ UDPゴシック" panose="020B0400000000000000" pitchFamily="50" charset="-128"/>
              <a:ea typeface="BIZ UDPゴシック" panose="020B0400000000000000" pitchFamily="50" charset="-128"/>
            </a:endParaRPr>
          </a:p>
        </p:txBody>
      </p:sp>
      <p:sp>
        <p:nvSpPr>
          <p:cNvPr id="4" name="正方形/長方形 3"/>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prstClr val="white"/>
                </a:solidFill>
                <a:effectLst/>
                <a:uLnTx/>
                <a:uFillTx/>
                <a:latin typeface="BIZ UDPゴシック" panose="020B0400000000000000" pitchFamily="50" charset="-128"/>
                <a:ea typeface="BIZ UDPゴシック" panose="020B0400000000000000" pitchFamily="50" charset="-128"/>
                <a:cs typeface="+mn-cs"/>
              </a:rPr>
              <a:t>２０２４．８月版</a:t>
            </a:r>
            <a:endParaRPr kumimoji="1" lang="ja-JP" altLang="en-US" sz="1000" b="0" i="0" u="none" strike="noStrike" kern="1200" cap="none" spc="0" normalizeH="0" baseline="0" noProof="0" dirty="0">
              <a:ln>
                <a:noFill/>
              </a:ln>
              <a:solidFill>
                <a:prstClr val="white"/>
              </a:solidFill>
              <a:effectLst/>
              <a:uLnTx/>
              <a:uFillTx/>
              <a:latin typeface="BIZ UDPゴシック" panose="020B0400000000000000" pitchFamily="50" charset="-128"/>
              <a:ea typeface="BIZ UDPゴシック" panose="020B0400000000000000" pitchFamily="50" charset="-128"/>
              <a:cs typeface="+mn-cs"/>
            </a:endParaRPr>
          </a:p>
        </p:txBody>
      </p:sp>
      <p:sp>
        <p:nvSpPr>
          <p:cNvPr id="3" name="角丸四角形 2"/>
          <p:cNvSpPr/>
          <p:nvPr/>
        </p:nvSpPr>
        <p:spPr>
          <a:xfrm>
            <a:off x="713401" y="1819768"/>
            <a:ext cx="1011271" cy="622457"/>
          </a:xfrm>
          <a:prstGeom prst="round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右矢印 4"/>
          <p:cNvSpPr/>
          <p:nvPr/>
        </p:nvSpPr>
        <p:spPr>
          <a:xfrm>
            <a:off x="1817843" y="1948086"/>
            <a:ext cx="361950" cy="406691"/>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テキスト ボックス 7"/>
          <p:cNvSpPr txBox="1"/>
          <p:nvPr/>
        </p:nvSpPr>
        <p:spPr>
          <a:xfrm>
            <a:off x="773299" y="1886124"/>
            <a:ext cx="904875"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協力者を</a:t>
            </a:r>
            <a:endParaRPr kumimoji="1" lang="en-US" altLang="ja-JP" sz="12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集</a:t>
            </a:r>
            <a:r>
              <a:rPr kumimoji="1" lang="ja-JP" altLang="en-US" sz="12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める</a:t>
            </a:r>
            <a:endParaRPr kumimoji="1" lang="ja-JP" altLang="en-US" sz="12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9" name="角丸四角形 8"/>
          <p:cNvSpPr/>
          <p:nvPr/>
        </p:nvSpPr>
        <p:spPr>
          <a:xfrm>
            <a:off x="2299917" y="1842995"/>
            <a:ext cx="1011271" cy="599230"/>
          </a:xfrm>
          <a:prstGeom prst="round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角丸四角形 9"/>
          <p:cNvSpPr/>
          <p:nvPr/>
        </p:nvSpPr>
        <p:spPr>
          <a:xfrm>
            <a:off x="713401" y="4944165"/>
            <a:ext cx="5507306" cy="2378944"/>
          </a:xfrm>
          <a:prstGeom prst="round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テキスト ボックス 10"/>
          <p:cNvSpPr txBox="1"/>
          <p:nvPr/>
        </p:nvSpPr>
        <p:spPr>
          <a:xfrm>
            <a:off x="2279939" y="1909525"/>
            <a:ext cx="998151"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リーダーを決める</a:t>
            </a:r>
            <a:endParaRPr kumimoji="1" lang="ja-JP" altLang="en-US" sz="12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12" name="角丸四角形 11"/>
          <p:cNvSpPr/>
          <p:nvPr/>
        </p:nvSpPr>
        <p:spPr>
          <a:xfrm>
            <a:off x="3811438" y="1842994"/>
            <a:ext cx="2379942" cy="1073936"/>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右矢印 13"/>
          <p:cNvSpPr/>
          <p:nvPr/>
        </p:nvSpPr>
        <p:spPr>
          <a:xfrm rot="5400000">
            <a:off x="2502134" y="2630242"/>
            <a:ext cx="623853" cy="46324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テキスト ボックス 14"/>
          <p:cNvSpPr txBox="1"/>
          <p:nvPr/>
        </p:nvSpPr>
        <p:spPr>
          <a:xfrm>
            <a:off x="3825833" y="1904806"/>
            <a:ext cx="2382745" cy="93871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①</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　</a:t>
            </a:r>
            <a:r>
              <a:rPr kumimoji="1" lang="ja-JP" altLang="en-US" sz="1100" b="0"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避難者の確認、安全確保</a:t>
            </a:r>
            <a:endParaRPr kumimoji="1" lang="en-US" altLang="ja-JP" sz="1100" b="0"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協力者以外の避難者に、安全な外</a:t>
            </a: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100" dirty="0">
                <a:solidFill>
                  <a:prstClr val="black"/>
                </a:solidFill>
                <a:latin typeface="BIZ UDPゴシック" panose="020B0400000000000000" pitchFamily="50" charset="-128"/>
                <a:ea typeface="BIZ UDPゴシック" panose="020B0400000000000000" pitchFamily="50" charset="-128"/>
              </a:rPr>
              <a:t>駐車場</a:t>
            </a: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等）で待機するよう伝える。</a:t>
            </a:r>
            <a:endPar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18" name="角丸四角形 17"/>
          <p:cNvSpPr/>
          <p:nvPr/>
        </p:nvSpPr>
        <p:spPr>
          <a:xfrm>
            <a:off x="4489576" y="6262611"/>
            <a:ext cx="1475434" cy="703668"/>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角丸四角形 18"/>
          <p:cNvSpPr/>
          <p:nvPr/>
        </p:nvSpPr>
        <p:spPr>
          <a:xfrm>
            <a:off x="1050006" y="3238729"/>
            <a:ext cx="3714335" cy="625427"/>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テキスト ボックス 19"/>
          <p:cNvSpPr txBox="1"/>
          <p:nvPr/>
        </p:nvSpPr>
        <p:spPr>
          <a:xfrm>
            <a:off x="1409435" y="3323369"/>
            <a:ext cx="2991004" cy="60016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任務②</a:t>
            </a:r>
            <a:r>
              <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１　　</a:t>
            </a:r>
            <a:r>
              <a:rPr kumimoji="1" lang="ja-JP" altLang="en-US" sz="1100" b="0"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避難施設の安全確認　　　</a:t>
            </a:r>
            <a:endParaRPr kumimoji="1" lang="en-US" altLang="ja-JP" sz="1100" b="0"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施設が避難所として使用できるかを確認する</a:t>
            </a: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21" name="右矢印 20"/>
          <p:cNvSpPr/>
          <p:nvPr/>
        </p:nvSpPr>
        <p:spPr>
          <a:xfrm rot="5400000">
            <a:off x="1626594" y="7391011"/>
            <a:ext cx="947027" cy="1024005"/>
          </a:xfrm>
          <a:prstGeom prst="rightArrow">
            <a:avLst>
              <a:gd name="adj1" fmla="val 55109"/>
              <a:gd name="adj2" fmla="val 51961"/>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角丸四角形 25"/>
          <p:cNvSpPr/>
          <p:nvPr/>
        </p:nvSpPr>
        <p:spPr>
          <a:xfrm>
            <a:off x="4186703" y="4072149"/>
            <a:ext cx="2026412" cy="594871"/>
          </a:xfrm>
          <a:prstGeom prst="round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 name="テキスト ボックス 26"/>
          <p:cNvSpPr txBox="1"/>
          <p:nvPr/>
        </p:nvSpPr>
        <p:spPr>
          <a:xfrm>
            <a:off x="4160952" y="4138498"/>
            <a:ext cx="2119929"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諏訪市災害対策本部に連絡し、他の</a:t>
            </a:r>
            <a:r>
              <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避難所</a:t>
            </a: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に</a:t>
            </a:r>
            <a:r>
              <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移動</a:t>
            </a:r>
          </a:p>
        </p:txBody>
      </p:sp>
      <p:sp>
        <p:nvSpPr>
          <p:cNvPr id="28" name="屈折矢印 27"/>
          <p:cNvSpPr/>
          <p:nvPr/>
        </p:nvSpPr>
        <p:spPr>
          <a:xfrm rot="5400000">
            <a:off x="3240638" y="3786097"/>
            <a:ext cx="729457" cy="1032390"/>
          </a:xfrm>
          <a:prstGeom prst="bentUpArrow">
            <a:avLst>
              <a:gd name="adj1" fmla="val 39487"/>
              <a:gd name="adj2" fmla="val 39331"/>
              <a:gd name="adj3" fmla="val 44858"/>
            </a:avLst>
          </a:prstGeom>
          <a:solidFill>
            <a:srgbClr val="92D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 name="テキスト ボックス 24"/>
          <p:cNvSpPr txBox="1"/>
          <p:nvPr/>
        </p:nvSpPr>
        <p:spPr>
          <a:xfrm>
            <a:off x="3072484" y="4228891"/>
            <a:ext cx="904875"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使用不可</a:t>
            </a:r>
            <a:endParaRPr kumimoji="1" lang="ja-JP" altLang="en-US"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29" name="角丸四角形 28"/>
          <p:cNvSpPr/>
          <p:nvPr/>
        </p:nvSpPr>
        <p:spPr>
          <a:xfrm>
            <a:off x="2742138" y="6289734"/>
            <a:ext cx="1475434" cy="703668"/>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0" name="角丸四角形 29"/>
          <p:cNvSpPr/>
          <p:nvPr/>
        </p:nvSpPr>
        <p:spPr>
          <a:xfrm>
            <a:off x="976014" y="6280450"/>
            <a:ext cx="1484963" cy="703668"/>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1" name="角丸四角形 30"/>
          <p:cNvSpPr/>
          <p:nvPr/>
        </p:nvSpPr>
        <p:spPr>
          <a:xfrm>
            <a:off x="4489576" y="5205135"/>
            <a:ext cx="1475434" cy="695018"/>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 name="角丸四角形 31"/>
          <p:cNvSpPr/>
          <p:nvPr/>
        </p:nvSpPr>
        <p:spPr>
          <a:xfrm>
            <a:off x="2729337" y="5198007"/>
            <a:ext cx="1475434" cy="692688"/>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 name="角丸四角形 32"/>
          <p:cNvSpPr/>
          <p:nvPr/>
        </p:nvSpPr>
        <p:spPr>
          <a:xfrm>
            <a:off x="977868" y="5204301"/>
            <a:ext cx="1475434" cy="696686"/>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 name="テキスト ボックス 34"/>
          <p:cNvSpPr txBox="1"/>
          <p:nvPr/>
        </p:nvSpPr>
        <p:spPr>
          <a:xfrm>
            <a:off x="909220" y="5345935"/>
            <a:ext cx="1573508"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②</a:t>
            </a:r>
            <a:r>
              <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２　</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ライフラインの確認</a:t>
            </a:r>
            <a:endPar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36" name="テキスト ボックス 35"/>
          <p:cNvSpPr txBox="1"/>
          <p:nvPr/>
        </p:nvSpPr>
        <p:spPr>
          <a:xfrm>
            <a:off x="2693101" y="5312598"/>
            <a:ext cx="1573508"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②</a:t>
            </a:r>
            <a:r>
              <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３　</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トイレの使用可否</a:t>
            </a:r>
            <a:endPar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37" name="テキスト ボックス 36"/>
          <p:cNvSpPr txBox="1"/>
          <p:nvPr/>
        </p:nvSpPr>
        <p:spPr>
          <a:xfrm>
            <a:off x="4421441" y="5328907"/>
            <a:ext cx="1573508"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③　</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機材、</a:t>
            </a:r>
            <a:r>
              <a:rPr kumimoji="1" lang="ja-JP" altLang="en-US" sz="1100" b="0" i="0" u="none" strike="noStrike" kern="1200" cap="none" spc="0" normalizeH="0" baseline="0" noProof="0" dirty="0" smtClean="0">
                <a:ln>
                  <a:noFill/>
                </a:ln>
                <a:solidFill>
                  <a:prstClr val="black"/>
                </a:solidFill>
                <a:uLnTx/>
                <a:uFillTx/>
                <a:latin typeface="BIZ UDPゴシック" panose="020B0400000000000000" pitchFamily="50" charset="-128"/>
                <a:ea typeface="BIZ UDPゴシック" panose="020B0400000000000000" pitchFamily="50" charset="-128"/>
                <a:cs typeface="+mn-cs"/>
              </a:rPr>
              <a:t>物資</a:t>
            </a: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の確認</a:t>
            </a: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38" name="テキスト ボックス 37"/>
          <p:cNvSpPr txBox="1"/>
          <p:nvPr/>
        </p:nvSpPr>
        <p:spPr>
          <a:xfrm>
            <a:off x="936472" y="6383121"/>
            <a:ext cx="1573508"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④　</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利用</a:t>
            </a:r>
            <a:r>
              <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室内</a:t>
            </a: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の</a:t>
            </a:r>
            <a:r>
              <a:rPr kumimoji="1" lang="ja-JP" altLang="en-US" sz="1100" b="0"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確認</a:t>
            </a: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39" name="テキスト ボックス 38"/>
          <p:cNvSpPr txBox="1"/>
          <p:nvPr/>
        </p:nvSpPr>
        <p:spPr>
          <a:xfrm>
            <a:off x="2686294" y="6416896"/>
            <a:ext cx="1573508"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⑤　</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情報収集手段の確立</a:t>
            </a: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0" name="テキスト ボックス 39"/>
          <p:cNvSpPr txBox="1"/>
          <p:nvPr/>
        </p:nvSpPr>
        <p:spPr>
          <a:xfrm>
            <a:off x="4434163" y="6411227"/>
            <a:ext cx="1573508"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（カード）　任務 </a:t>
            </a:r>
            <a:r>
              <a:rPr kumimoji="1" lang="ja-JP" altLang="en-US"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rPr>
              <a:t>⑥　</a:t>
            </a:r>
            <a:endParaRPr kumimoji="1" lang="en-US" altLang="ja-JP" sz="1100" b="1" i="0" u="none" strike="noStrike" kern="1200" cap="none" spc="0" normalizeH="0" baseline="0" noProof="0" dirty="0" smtClean="0">
              <a:ln>
                <a:noFill/>
              </a:ln>
              <a:solidFill>
                <a:srgbClr val="FF0000"/>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受付の設置</a:t>
            </a:r>
            <a:endParaRPr kumimoji="1" lang="en-US" altLang="ja-JP" sz="1100" b="0"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1" name="テキスト ボックス 40"/>
          <p:cNvSpPr txBox="1"/>
          <p:nvPr/>
        </p:nvSpPr>
        <p:spPr>
          <a:xfrm>
            <a:off x="1659950" y="7627036"/>
            <a:ext cx="904875"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避難所</a:t>
            </a:r>
            <a:endParaRPr kumimoji="1" lang="en-US" altLang="ja-JP"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開設</a:t>
            </a:r>
            <a:endParaRPr kumimoji="1" lang="en-US" altLang="ja-JP" sz="8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2" name="角丸四角形 41"/>
          <p:cNvSpPr/>
          <p:nvPr/>
        </p:nvSpPr>
        <p:spPr>
          <a:xfrm>
            <a:off x="704313" y="8470962"/>
            <a:ext cx="5487067" cy="789151"/>
          </a:xfrm>
          <a:prstGeom prst="roundRect">
            <a:avLst/>
          </a:prstGeom>
          <a:solidFill>
            <a:srgbClr val="92D050"/>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3" name="テキスト ボックス 42"/>
          <p:cNvSpPr txBox="1"/>
          <p:nvPr/>
        </p:nvSpPr>
        <p:spPr>
          <a:xfrm>
            <a:off x="896470" y="8641429"/>
            <a:ext cx="5166770" cy="461665"/>
          </a:xfrm>
          <a:prstGeom prst="rect">
            <a:avLst/>
          </a:prstGeom>
          <a:noFill/>
        </p:spPr>
        <p:txBody>
          <a:bodyPr wrap="square" rtlCol="0">
            <a:spAutoFit/>
          </a:bodyPr>
          <a:lstStyle/>
          <a:p>
            <a:pPr lvl="0" algn="ctr">
              <a:defRPr/>
            </a:pPr>
            <a:r>
              <a:rPr kumimoji="1" lang="ja-JP" altLang="en-US" sz="2400" b="1" dirty="0">
                <a:solidFill>
                  <a:srgbClr val="0070C0"/>
                </a:solidFill>
                <a:latin typeface="BIZ UDPゴシック" panose="020B0400000000000000" pitchFamily="50" charset="-128"/>
                <a:ea typeface="BIZ UDPゴシック" panose="020B0400000000000000" pitchFamily="50" charset="-128"/>
              </a:rPr>
              <a:t>避難所開所　・　避難者の受入れ開始</a:t>
            </a:r>
            <a:endParaRPr kumimoji="1" lang="en-US" altLang="ja-JP" sz="2400" b="1" dirty="0">
              <a:solidFill>
                <a:srgbClr val="0070C0"/>
              </a:solidFill>
              <a:latin typeface="BIZ UDPゴシック" panose="020B0400000000000000" pitchFamily="50" charset="-128"/>
              <a:ea typeface="BIZ UDPゴシック" panose="020B0400000000000000" pitchFamily="50" charset="-128"/>
            </a:endParaRPr>
          </a:p>
        </p:txBody>
      </p:sp>
      <p:sp>
        <p:nvSpPr>
          <p:cNvPr id="44" name="角丸四角形 43"/>
          <p:cNvSpPr/>
          <p:nvPr/>
        </p:nvSpPr>
        <p:spPr>
          <a:xfrm>
            <a:off x="3214683" y="7627036"/>
            <a:ext cx="2699657" cy="569106"/>
          </a:xfrm>
          <a:prstGeom prst="round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5" name="テキスト ボックス 44"/>
          <p:cNvSpPr txBox="1"/>
          <p:nvPr/>
        </p:nvSpPr>
        <p:spPr>
          <a:xfrm>
            <a:off x="3357670" y="7696145"/>
            <a:ext cx="2559059"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諏訪市災害対策本部に開設報告　</a:t>
            </a:r>
            <a:endParaRPr kumimoji="1" lang="en-US" altLang="ja-JP"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0266-</a:t>
            </a: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５２－４１４１</a:t>
            </a:r>
            <a:endParaRPr kumimoji="1" lang="en-US" altLang="ja-JP" sz="8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6" name="右矢印 45"/>
          <p:cNvSpPr/>
          <p:nvPr/>
        </p:nvSpPr>
        <p:spPr>
          <a:xfrm>
            <a:off x="3399743" y="1922560"/>
            <a:ext cx="361950" cy="406691"/>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7" name="右矢印 46"/>
          <p:cNvSpPr/>
          <p:nvPr/>
        </p:nvSpPr>
        <p:spPr>
          <a:xfrm rot="5400000">
            <a:off x="1638873" y="3887614"/>
            <a:ext cx="947027" cy="1024005"/>
          </a:xfrm>
          <a:prstGeom prst="rightArrow">
            <a:avLst>
              <a:gd name="adj1" fmla="val 55109"/>
              <a:gd name="adj2" fmla="val 51961"/>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テキスト ボックス 22"/>
          <p:cNvSpPr txBox="1"/>
          <p:nvPr/>
        </p:nvSpPr>
        <p:spPr>
          <a:xfrm>
            <a:off x="1647669" y="4127338"/>
            <a:ext cx="904875"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使用</a:t>
            </a:r>
            <a:endParaRPr kumimoji="1" lang="en-US" altLang="ja-JP"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100" b="1" i="0" u="none" strike="noStrike" kern="1200" cap="none" spc="0" normalizeH="0" baseline="0" noProof="0" dirty="0" smtClean="0">
                <a:ln>
                  <a:noFill/>
                </a:ln>
                <a:solidFill>
                  <a:prstClr val="black"/>
                </a:solidFill>
                <a:effectLst/>
                <a:uLnTx/>
                <a:uFillTx/>
                <a:latin typeface="BIZ UDPゴシック" panose="020B0400000000000000" pitchFamily="50" charset="-128"/>
                <a:ea typeface="BIZ UDPゴシック" panose="020B0400000000000000" pitchFamily="50" charset="-128"/>
                <a:cs typeface="+mn-cs"/>
              </a:rPr>
              <a:t>可能</a:t>
            </a:r>
            <a:endParaRPr kumimoji="1" lang="ja-JP" altLang="en-US" sz="1100" b="1" i="0" u="none" strike="noStrike" kern="1200" cap="none" spc="0" normalizeH="0" baseline="0" noProof="0" dirty="0">
              <a:ln>
                <a:noFill/>
              </a:ln>
              <a:solidFill>
                <a:prstClr val="black"/>
              </a:solidFill>
              <a:effectLst/>
              <a:uLnTx/>
              <a:uFillTx/>
              <a:latin typeface="BIZ UDPゴシック" panose="020B0400000000000000" pitchFamily="50" charset="-128"/>
              <a:ea typeface="BIZ UDPゴシック" panose="020B0400000000000000" pitchFamily="50" charset="-128"/>
              <a:cs typeface="+mn-cs"/>
            </a:endParaRPr>
          </a:p>
        </p:txBody>
      </p:sp>
      <p:sp>
        <p:nvSpPr>
          <p:cNvPr id="48" name="テキスト ボックス 47"/>
          <p:cNvSpPr txBox="1"/>
          <p:nvPr/>
        </p:nvSpPr>
        <p:spPr>
          <a:xfrm>
            <a:off x="855153" y="8604195"/>
            <a:ext cx="5166770" cy="461665"/>
          </a:xfrm>
          <a:prstGeom prst="rect">
            <a:avLst/>
          </a:prstGeom>
          <a:noFill/>
        </p:spPr>
        <p:txBody>
          <a:bodyPr wrap="square" rtlCol="0">
            <a:spAutoFit/>
          </a:bodyPr>
          <a:lstStyle/>
          <a:p>
            <a:pPr lvl="0" algn="ctr">
              <a:defRPr/>
            </a:pPr>
            <a:r>
              <a:rPr kumimoji="1" lang="ja-JP" altLang="en-US" sz="2400" b="1" dirty="0">
                <a:solidFill>
                  <a:schemeClr val="bg1"/>
                </a:solidFill>
                <a:latin typeface="BIZ UDPゴシック" panose="020B0400000000000000" pitchFamily="50" charset="-128"/>
                <a:ea typeface="BIZ UDPゴシック" panose="020B0400000000000000" pitchFamily="50" charset="-128"/>
              </a:rPr>
              <a:t>避難所開所　・　避難者の受入れ開始</a:t>
            </a:r>
            <a:endParaRPr kumimoji="1" lang="en-US" altLang="ja-JP" sz="2400" b="1" dirty="0">
              <a:solidFill>
                <a:schemeClr val="bg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056457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552450" y="859278"/>
            <a:ext cx="5806849" cy="9046722"/>
          </a:xfrm>
          <a:prstGeom prst="rect">
            <a:avLst/>
          </a:prstGeom>
        </p:spPr>
      </p:pic>
      <p:sp>
        <p:nvSpPr>
          <p:cNvPr id="2" name="正方形/長方形 1"/>
          <p:cNvSpPr/>
          <p:nvPr/>
        </p:nvSpPr>
        <p:spPr>
          <a:xfrm>
            <a:off x="368300" y="291584"/>
            <a:ext cx="5990999" cy="369332"/>
          </a:xfrm>
          <a:prstGeom prst="rect">
            <a:avLst/>
          </a:prstGeom>
        </p:spPr>
        <p:txBody>
          <a:bodyPr wrap="square">
            <a:spAutoFit/>
          </a:bodyPr>
          <a:lstStyle/>
          <a:p>
            <a:r>
              <a:rPr lang="en-US" altLang="ja-JP" dirty="0" smtClean="0">
                <a:solidFill>
                  <a:srgbClr val="0070C0"/>
                </a:solidFill>
                <a:latin typeface="BIZ UDPゴシック" panose="020B0400000000000000" pitchFamily="50" charset="-128"/>
                <a:ea typeface="BIZ UDPゴシック" panose="020B0400000000000000" pitchFamily="50" charset="-128"/>
              </a:rPr>
              <a:t>【</a:t>
            </a:r>
            <a:r>
              <a:rPr lang="ja-JP" altLang="en-US" dirty="0" smtClean="0">
                <a:solidFill>
                  <a:srgbClr val="0070C0"/>
                </a:solidFill>
                <a:latin typeface="BIZ UDPゴシック" panose="020B0400000000000000" pitchFamily="50" charset="-128"/>
                <a:ea typeface="BIZ UDPゴシック" panose="020B0400000000000000" pitchFamily="50" charset="-128"/>
              </a:rPr>
              <a:t>参考</a:t>
            </a:r>
            <a:r>
              <a:rPr lang="en-US" altLang="ja-JP" dirty="0" smtClean="0">
                <a:solidFill>
                  <a:srgbClr val="0070C0"/>
                </a:solidFill>
                <a:latin typeface="BIZ UDPゴシック" panose="020B0400000000000000" pitchFamily="50" charset="-128"/>
                <a:ea typeface="BIZ UDPゴシック" panose="020B0400000000000000" pitchFamily="50" charset="-128"/>
              </a:rPr>
              <a:t>】</a:t>
            </a:r>
            <a:r>
              <a:rPr lang="ja-JP" altLang="en-US" dirty="0" smtClean="0">
                <a:solidFill>
                  <a:srgbClr val="0070C0"/>
                </a:solidFill>
                <a:latin typeface="BIZ UDPゴシック" panose="020B0400000000000000" pitchFamily="50" charset="-128"/>
                <a:ea typeface="BIZ UDPゴシック" panose="020B0400000000000000" pitchFamily="50" charset="-128"/>
              </a:rPr>
              <a:t>　広域避難所の開設手順</a:t>
            </a:r>
            <a:endParaRPr lang="ja-JP" altLang="en-US" dirty="0"/>
          </a:p>
        </p:txBody>
      </p:sp>
    </p:spTree>
    <p:extLst>
      <p:ext uri="{BB962C8B-B14F-4D97-AF65-F5344CB8AC3E}">
        <p14:creationId xmlns:p14="http://schemas.microsoft.com/office/powerpoint/2010/main" val="2886409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0467" y="251703"/>
            <a:ext cx="6478621" cy="1099643"/>
          </a:xfrm>
        </p:spPr>
        <p:txBody>
          <a:bodyPr>
            <a:normAutofit/>
          </a:bodyPr>
          <a:lstStyle/>
          <a:p>
            <a:r>
              <a:rPr lang="ja-JP" altLang="en-US" dirty="0">
                <a:latin typeface="UD デジタル 教科書体 NP-B" panose="02020700000000000000" pitchFamily="18" charset="-128"/>
                <a:ea typeface="UD デジタル 教科書体 NP-B" panose="02020700000000000000" pitchFamily="18" charset="-128"/>
              </a:rPr>
              <a:t>一次</a:t>
            </a:r>
            <a:r>
              <a:rPr lang="ja-JP" altLang="en-US" dirty="0" smtClean="0">
                <a:latin typeface="UD デジタル 教科書体 NP-B" panose="02020700000000000000" pitchFamily="18" charset="-128"/>
                <a:ea typeface="UD デジタル 教科書体 NP-B" panose="02020700000000000000" pitchFamily="18" charset="-128"/>
              </a:rPr>
              <a:t>避難所</a:t>
            </a:r>
            <a:r>
              <a:rPr lang="ja-JP" altLang="en-US" dirty="0">
                <a:latin typeface="UD デジタル 教科書体 NP-B" panose="02020700000000000000" pitchFamily="18" charset="-128"/>
                <a:ea typeface="UD デジタル 教科書体 NP-B" panose="02020700000000000000" pitchFamily="18" charset="-128"/>
              </a:rPr>
              <a:t>開設任務分担カード</a:t>
            </a:r>
            <a:endParaRPr kumimoji="1" lang="ja-JP" altLang="en-US"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a:bodyPr>
          <a:lstStyle/>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まずは深呼吸をして、もう一度落ち着きましょう。</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本部にはリーダーの他にも、サブリーダー等複数人を残しましょう。</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　リーダー</a:t>
            </a:r>
            <a:r>
              <a:rPr lang="ja-JP" altLang="en-US" sz="1600" dirty="0">
                <a:latin typeface="BIZ UDPゴシック" panose="020B0400000000000000" pitchFamily="50" charset="-128"/>
                <a:ea typeface="BIZ UDPゴシック" panose="020B0400000000000000" pitchFamily="50" charset="-128"/>
              </a:rPr>
              <a:t>は本部から離れないでください</a:t>
            </a:r>
            <a:r>
              <a:rPr lang="ja-JP" altLang="en-US" sz="1600" dirty="0" smtClean="0">
                <a:latin typeface="BIZ UDPゴシック" panose="020B0400000000000000" pitchFamily="50" charset="-128"/>
                <a:ea typeface="BIZ UDPゴシック" panose="020B0400000000000000" pitchFamily="50" charset="-128"/>
              </a:rPr>
              <a:t>。</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a:t>
            </a:r>
            <a:r>
              <a:rPr lang="ja-JP" altLang="en-US" sz="1600" dirty="0" smtClean="0">
                <a:latin typeface="BIZ UDPゴシック" panose="020B0400000000000000" pitchFamily="50" charset="-128"/>
                <a:ea typeface="BIZ UDPゴシック" panose="020B0400000000000000" pitchFamily="50" charset="-128"/>
              </a:rPr>
              <a:t> </a:t>
            </a:r>
            <a:r>
              <a:rPr lang="ja-JP" altLang="en-US" sz="1600" dirty="0">
                <a:latin typeface="BIZ UDPゴシック" panose="020B0400000000000000" pitchFamily="50" charset="-128"/>
                <a:ea typeface="BIZ UDPゴシック" panose="020B0400000000000000" pitchFamily="50" charset="-128"/>
              </a:rPr>
              <a:t>リーダー</a:t>
            </a:r>
            <a:r>
              <a:rPr lang="ja-JP" altLang="en-US" sz="1600" dirty="0" smtClean="0">
                <a:latin typeface="BIZ UDPゴシック" panose="020B0400000000000000" pitchFamily="50" charset="-128"/>
                <a:ea typeface="BIZ UDPゴシック" panose="020B0400000000000000" pitchFamily="50" charset="-128"/>
              </a:rPr>
              <a:t>は順次みんな</a:t>
            </a:r>
            <a:r>
              <a:rPr lang="ja-JP" altLang="en-US" sz="1600" dirty="0">
                <a:latin typeface="BIZ UDPゴシック" panose="020B0400000000000000" pitchFamily="50" charset="-128"/>
                <a:ea typeface="BIZ UDPゴシック" panose="020B0400000000000000" pitchFamily="50" charset="-128"/>
              </a:rPr>
              <a:t>にカードを渡し、任務を与えてください。</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　建物の安全確認ができていない場合には、 「任務②－１」の避難</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施設の安全確認が終わってから、 ②－２以降のカードを渡してく</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en-US" altLang="ja-JP" sz="1600" dirty="0">
                <a:latin typeface="BIZ UDPゴシック" panose="020B0400000000000000" pitchFamily="50" charset="-128"/>
                <a:ea typeface="BIZ UDPゴシック" panose="020B0400000000000000" pitchFamily="50" charset="-128"/>
              </a:rPr>
              <a:t> </a:t>
            </a:r>
            <a:r>
              <a:rPr lang="en-US" altLang="ja-JP" sz="1600" dirty="0" smtClean="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ださい。</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「任務②－１」の安全点検にて、建物が危険と判断された場合には、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市の災害対策</a:t>
            </a:r>
            <a:r>
              <a:rPr lang="ja-JP" altLang="en-US" sz="1600" dirty="0">
                <a:latin typeface="BIZ UDPゴシック" panose="020B0400000000000000" pitchFamily="50" charset="-128"/>
                <a:ea typeface="BIZ UDPゴシック" panose="020B0400000000000000" pitchFamily="50" charset="-128"/>
              </a:rPr>
              <a:t>本部に</a:t>
            </a:r>
            <a:r>
              <a:rPr lang="ja-JP" altLang="en-US" sz="1600" dirty="0" smtClean="0">
                <a:latin typeface="BIZ UDPゴシック" panose="020B0400000000000000" pitchFamily="50" charset="-128"/>
                <a:ea typeface="BIZ UDPゴシック" panose="020B0400000000000000" pitchFamily="50" charset="-128"/>
              </a:rPr>
              <a:t>連絡し、</a:t>
            </a:r>
            <a:r>
              <a:rPr lang="ja-JP" altLang="en-US" sz="1600" dirty="0">
                <a:latin typeface="BIZ UDPゴシック" panose="020B0400000000000000" pitchFamily="50" charset="-128"/>
                <a:ea typeface="BIZ UDPゴシック" panose="020B0400000000000000" pitchFamily="50" charset="-128"/>
              </a:rPr>
              <a:t>他の避難所に</a:t>
            </a:r>
            <a:r>
              <a:rPr lang="ja-JP" altLang="en-US" sz="1600" dirty="0" smtClean="0">
                <a:latin typeface="BIZ UDPゴシック" panose="020B0400000000000000" pitchFamily="50" charset="-128"/>
                <a:ea typeface="BIZ UDPゴシック" panose="020B0400000000000000" pitchFamily="50" charset="-128"/>
              </a:rPr>
              <a:t>移動してください。</a:t>
            </a: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うら面の「</a:t>
            </a:r>
            <a:r>
              <a:rPr lang="ja-JP" altLang="en-US" sz="1600" dirty="0">
                <a:latin typeface="BIZ UDPゴシック" panose="020B0400000000000000" pitchFamily="50" charset="-128"/>
                <a:ea typeface="BIZ UDPゴシック" panose="020B0400000000000000" pitchFamily="50" charset="-128"/>
              </a:rPr>
              <a:t>避難所開設任務チェックシート」</a:t>
            </a:r>
            <a:r>
              <a:rPr lang="ja-JP" altLang="en-US" sz="1600" dirty="0" smtClean="0">
                <a:latin typeface="BIZ UDPゴシック" panose="020B0400000000000000" pitchFamily="50" charset="-128"/>
                <a:ea typeface="BIZ UDPゴシック" panose="020B0400000000000000" pitchFamily="50" charset="-128"/>
              </a:rPr>
              <a:t>で各任務の進行状況を管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en-US" sz="1600" dirty="0" smtClean="0">
                <a:latin typeface="BIZ UDPゴシック" panose="020B0400000000000000" pitchFamily="50" charset="-128"/>
                <a:ea typeface="BIZ UDPゴシック" panose="020B0400000000000000" pitchFamily="50" charset="-128"/>
              </a:rPr>
              <a:t>　</a:t>
            </a:r>
            <a:r>
              <a:rPr lang="ja-JP" altLang="en-US" sz="1600" dirty="0" err="1" smtClean="0">
                <a:latin typeface="BIZ UDPゴシック" panose="020B0400000000000000" pitchFamily="50" charset="-128"/>
                <a:ea typeface="BIZ UDPゴシック" panose="020B0400000000000000" pitchFamily="50" charset="-128"/>
              </a:rPr>
              <a:t>理</a:t>
            </a:r>
            <a:r>
              <a:rPr lang="ja-JP" altLang="en-US" sz="1600" dirty="0" err="1">
                <a:latin typeface="BIZ UDPゴシック" panose="020B0400000000000000" pitchFamily="50" charset="-128"/>
                <a:ea typeface="BIZ UDPゴシック" panose="020B0400000000000000" pitchFamily="50" charset="-128"/>
              </a:rPr>
              <a:t>しましょう</a:t>
            </a:r>
            <a:r>
              <a:rPr lang="ja-JP" altLang="en-US" sz="1600" dirty="0" smtClean="0">
                <a:latin typeface="BIZ UDPゴシック" panose="020B0400000000000000" pitchFamily="50" charset="-128"/>
                <a:ea typeface="BIZ UDPゴシック" panose="020B0400000000000000" pitchFamily="50" charset="-128"/>
              </a:rPr>
              <a:t>。</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　任務が完了したら報告をしてもらい、カードを回収しましょう。</a:t>
            </a:r>
            <a:r>
              <a:rPr lang="en-US" altLang="ja-JP" sz="1600" dirty="0">
                <a:latin typeface="BIZ UDPゴシック" panose="020B0400000000000000" pitchFamily="50" charset="-128"/>
                <a:ea typeface="BIZ UDPゴシック" panose="020B0400000000000000" pitchFamily="50" charset="-128"/>
              </a:rPr>
              <a:t> </a:t>
            </a:r>
            <a:r>
              <a:rPr lang="ja-JP" altLang="en-US" sz="1600" dirty="0">
                <a:latin typeface="BIZ UDPゴシック" panose="020B0400000000000000" pitchFamily="50" charset="-128"/>
                <a:ea typeface="BIZ UDPゴシック" panose="020B0400000000000000" pitchFamily="50" charset="-128"/>
              </a:rPr>
              <a:t>　　</a:t>
            </a:r>
            <a:r>
              <a:rPr lang="ja-JP" altLang="en-US" sz="1600" dirty="0">
                <a:solidFill>
                  <a:srgbClr val="0070C0"/>
                </a:solidFill>
                <a:latin typeface="BIZ UDPゴシック" panose="020B0400000000000000" pitchFamily="50" charset="-128"/>
                <a:ea typeface="BIZ UDPゴシック" panose="020B0400000000000000" pitchFamily="50" charset="-128"/>
              </a:rPr>
              <a:t>　</a:t>
            </a:r>
            <a:endParaRPr lang="en-US" altLang="ja-JP" sz="1600" dirty="0">
              <a:solidFill>
                <a:srgbClr val="0070C0"/>
              </a:solidFill>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避難所を開設したら、市の災害対策本部に連絡してください。</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諏訪市災害対策本部　　　電話　０２６６－５２－４１４１</a:t>
            </a:r>
            <a:r>
              <a:rPr lang="ja-JP" altLang="en-US" sz="1600" dirty="0" smtClean="0">
                <a:solidFill>
                  <a:srgbClr val="0070C0"/>
                </a:solidFill>
                <a:latin typeface="BIZ UDPゴシック" panose="020B0400000000000000" pitchFamily="50" charset="-128"/>
                <a:ea typeface="BIZ UDPゴシック" panose="020B0400000000000000" pitchFamily="50" charset="-128"/>
              </a:rPr>
              <a:t>　</a:t>
            </a:r>
            <a:endParaRPr lang="en-US" altLang="ja-JP" sz="1600" dirty="0">
              <a:solidFill>
                <a:srgbClr val="0070C0"/>
              </a:solidFill>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endParaRPr kumimoji="1" lang="en-US" altLang="ja-JP" sz="1600" dirty="0" smtClean="0">
              <a:latin typeface="BIZ UDPゴシック" panose="020B0400000000000000" pitchFamily="50" charset="-128"/>
              <a:ea typeface="BIZ UDPゴシック" panose="020B0400000000000000" pitchFamily="50" charset="-128"/>
            </a:endParaRPr>
          </a:p>
        </p:txBody>
      </p:sp>
      <p:sp>
        <p:nvSpPr>
          <p:cNvPr id="4"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⓪</a:t>
            </a:r>
            <a:endParaRPr kumimoji="1" lang="ja-JP" altLang="en-US" dirty="0"/>
          </a:p>
        </p:txBody>
      </p:sp>
      <p:sp>
        <p:nvSpPr>
          <p:cNvPr id="5"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リーダーとして避難所を開設する</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避難所</a:t>
            </a:r>
            <a:r>
              <a:rPr kumimoji="1" lang="ja-JP" altLang="en-US" dirty="0"/>
              <a:t>開設</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026882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rot="16200000">
            <a:off x="-1418610" y="1782942"/>
            <a:ext cx="9605963" cy="6340118"/>
          </a:xfrm>
          <a:prstGeom prst="rect">
            <a:avLst/>
          </a:prstGeom>
        </p:spPr>
      </p:pic>
    </p:spTree>
    <p:extLst>
      <p:ext uri="{BB962C8B-B14F-4D97-AF65-F5344CB8AC3E}">
        <p14:creationId xmlns:p14="http://schemas.microsoft.com/office/powerpoint/2010/main" val="1647357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194552" y="194553"/>
            <a:ext cx="6478621" cy="891297"/>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11" name="コンテンツ プレースホルダー 10"/>
          <p:cNvSpPr>
            <a:spLocks noGrp="1"/>
          </p:cNvSpPr>
          <p:nvPr>
            <p:ph idx="1"/>
          </p:nvPr>
        </p:nvSpPr>
        <p:spPr/>
        <p:txBody>
          <a:bodyPr>
            <a:normAutofit/>
          </a:bodyPr>
          <a:lstStyle/>
          <a:p>
            <a:pPr marL="0" indent="0">
              <a:buNone/>
            </a:pPr>
            <a:endParaRPr lang="en-US" altLang="ja-JP" sz="1600" dirty="0" smtClean="0">
              <a:latin typeface="BIZ UDゴシック" panose="020B0400000000000000" pitchFamily="49" charset="-128"/>
              <a:ea typeface="BIZ UDゴシック" panose="020B0400000000000000" pitchFamily="49" charset="-128"/>
            </a:endParaRPr>
          </a:p>
          <a:p>
            <a:pPr marL="0" indent="0">
              <a:buNone/>
            </a:pPr>
            <a:r>
              <a:rPr lang="ja-JP" altLang="en-US" sz="1600" dirty="0" smtClean="0">
                <a:latin typeface="BIZ UDゴシック" panose="020B0400000000000000" pitchFamily="49" charset="-128"/>
                <a:ea typeface="BIZ UDゴシック" panose="020B0400000000000000" pitchFamily="49" charset="-128"/>
              </a:rPr>
              <a:t>◎ </a:t>
            </a:r>
            <a:r>
              <a:rPr lang="ja-JP" altLang="en-US" sz="1600" dirty="0">
                <a:latin typeface="BIZ UDゴシック" panose="020B0400000000000000" pitchFamily="49" charset="-128"/>
                <a:ea typeface="BIZ UDゴシック" panose="020B0400000000000000" pitchFamily="49" charset="-128"/>
              </a:rPr>
              <a:t>避難者が来ているか確認します</a:t>
            </a:r>
            <a:r>
              <a:rPr lang="ja-JP" altLang="en-US" sz="1600" dirty="0" smtClean="0">
                <a:latin typeface="BIZ UDゴシック" panose="020B0400000000000000" pitchFamily="49" charset="-128"/>
                <a:ea typeface="BIZ UDゴシック" panose="020B0400000000000000" pitchFamily="49" charset="-128"/>
              </a:rPr>
              <a:t>。</a:t>
            </a:r>
            <a:endParaRPr lang="en-US" altLang="ja-JP" sz="1600" dirty="0" smtClean="0">
              <a:latin typeface="BIZ UDゴシック" panose="020B0400000000000000" pitchFamily="49" charset="-128"/>
              <a:ea typeface="BIZ UDゴシック" panose="020B0400000000000000" pitchFamily="49" charset="-128"/>
            </a:endParaRPr>
          </a:p>
          <a:p>
            <a:pPr marL="0" indent="0">
              <a:buNone/>
            </a:pPr>
            <a:endParaRPr lang="en-US" altLang="ja-JP" sz="1000" dirty="0" smtClean="0">
              <a:latin typeface="BIZ UDゴシック" panose="020B0400000000000000" pitchFamily="49" charset="-128"/>
              <a:ea typeface="BIZ UDゴシック" panose="020B0400000000000000" pitchFamily="49" charset="-128"/>
            </a:endParaRPr>
          </a:p>
          <a:p>
            <a:pPr marL="0" indent="0">
              <a:buNone/>
            </a:pPr>
            <a:r>
              <a:rPr lang="ja-JP" altLang="en-US" sz="1400" dirty="0" smtClean="0">
                <a:latin typeface="BIZ UDゴシック" panose="020B0400000000000000" pitchFamily="49" charset="-128"/>
                <a:ea typeface="BIZ UDゴシック" panose="020B0400000000000000" pitchFamily="49" charset="-128"/>
              </a:rPr>
              <a:t>　① </a:t>
            </a:r>
            <a:r>
              <a:rPr lang="ja-JP" altLang="en-US" sz="1400" dirty="0">
                <a:latin typeface="BIZ UDゴシック" panose="020B0400000000000000" pitchFamily="49" charset="-128"/>
                <a:ea typeface="BIZ UDゴシック" panose="020B0400000000000000" pitchFamily="49" charset="-128"/>
              </a:rPr>
              <a:t>避難者がいる</a:t>
            </a:r>
            <a:r>
              <a:rPr lang="ja-JP" altLang="en-US" sz="1400" dirty="0" smtClean="0">
                <a:latin typeface="BIZ UDゴシック" panose="020B0400000000000000" pitchFamily="49" charset="-128"/>
                <a:ea typeface="BIZ UDゴシック" panose="020B0400000000000000" pitchFamily="49" charset="-128"/>
              </a:rPr>
              <a:t>場合</a:t>
            </a:r>
            <a:endParaRPr lang="en-US" altLang="ja-JP" sz="14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安全な</a:t>
            </a:r>
            <a:r>
              <a:rPr lang="ja-JP" altLang="en-US" sz="1200" dirty="0" smtClean="0">
                <a:latin typeface="BIZ UDゴシック" panose="020B0400000000000000" pitchFamily="49" charset="-128"/>
                <a:ea typeface="BIZ UDゴシック" panose="020B0400000000000000" pitchFamily="49" charset="-128"/>
              </a:rPr>
              <a:t>場所</a:t>
            </a:r>
            <a:r>
              <a:rPr lang="en-US" altLang="ja-JP" sz="1200" dirty="0" smtClean="0">
                <a:latin typeface="BIZ UDゴシック" panose="020B0400000000000000" pitchFamily="49" charset="-128"/>
                <a:ea typeface="BIZ UDゴシック" panose="020B0400000000000000" pitchFamily="49" charset="-128"/>
              </a:rPr>
              <a:t>(</a:t>
            </a:r>
            <a:r>
              <a:rPr lang="ja-JP" altLang="en-US" sz="1200" dirty="0">
                <a:latin typeface="BIZ UDゴシック" panose="020B0400000000000000" pitchFamily="49" charset="-128"/>
                <a:ea typeface="BIZ UDゴシック" panose="020B0400000000000000" pitchFamily="49" charset="-128"/>
              </a:rPr>
              <a:t>駐車場</a:t>
            </a:r>
            <a:r>
              <a:rPr lang="ja-JP" altLang="en-US" sz="1200" dirty="0" smtClean="0">
                <a:latin typeface="BIZ UDゴシック" panose="020B0400000000000000" pitchFamily="49" charset="-128"/>
                <a:ea typeface="BIZ UDゴシック" panose="020B0400000000000000" pitchFamily="49" charset="-128"/>
              </a:rPr>
              <a:t>等</a:t>
            </a:r>
            <a:r>
              <a:rPr lang="en-US" altLang="ja-JP" sz="1200" dirty="0" smtClean="0">
                <a:latin typeface="BIZ UDゴシック" panose="020B0400000000000000" pitchFamily="49" charset="-128"/>
                <a:ea typeface="BIZ UDゴシック" panose="020B0400000000000000" pitchFamily="49" charset="-128"/>
              </a:rPr>
              <a:t>)</a:t>
            </a:r>
            <a:r>
              <a:rPr lang="ja-JP" altLang="en-US" sz="1200" dirty="0" err="1" smtClean="0">
                <a:latin typeface="BIZ UDゴシック" panose="020B0400000000000000" pitchFamily="49" charset="-128"/>
                <a:ea typeface="BIZ UDゴシック" panose="020B0400000000000000" pitchFamily="49" charset="-128"/>
              </a:rPr>
              <a:t>で</a:t>
            </a:r>
            <a:r>
              <a:rPr lang="ja-JP" altLang="en-US" sz="1200" dirty="0" err="1">
                <a:latin typeface="BIZ UDゴシック" panose="020B0400000000000000" pitchFamily="49" charset="-128"/>
                <a:ea typeface="BIZ UDゴシック" panose="020B0400000000000000" pitchFamily="49" charset="-128"/>
              </a:rPr>
              <a:t>の</a:t>
            </a:r>
            <a:r>
              <a:rPr lang="ja-JP" altLang="en-US" sz="1200" dirty="0">
                <a:latin typeface="BIZ UDゴシック" panose="020B0400000000000000" pitchFamily="49" charset="-128"/>
                <a:ea typeface="BIZ UDゴシック" panose="020B0400000000000000" pitchFamily="49" charset="-128"/>
              </a:rPr>
              <a:t>待機を呼びかける</a:t>
            </a:r>
            <a:r>
              <a:rPr lang="ja-JP" altLang="en-US" sz="1200" dirty="0" smtClean="0">
                <a:latin typeface="BIZ UDゴシック" panose="020B0400000000000000" pitchFamily="49" charset="-128"/>
                <a:ea typeface="BIZ UDゴシック" panose="020B0400000000000000" pitchFamily="49" charset="-128"/>
              </a:rPr>
              <a:t>。</a:t>
            </a:r>
            <a:r>
              <a:rPr lang="en-US" altLang="ja-JP" sz="1200" dirty="0" smtClean="0">
                <a:latin typeface="BIZ UDゴシック" panose="020B0400000000000000" pitchFamily="49" charset="-128"/>
                <a:ea typeface="BIZ UDゴシック" panose="020B0400000000000000" pitchFamily="49" charset="-128"/>
              </a:rPr>
              <a:t>(</a:t>
            </a:r>
            <a:r>
              <a:rPr lang="ja-JP" altLang="en-US" sz="1200" dirty="0" smtClean="0">
                <a:latin typeface="BIZ UDゴシック" panose="020B0400000000000000" pitchFamily="49" charset="-128"/>
                <a:ea typeface="BIZ UDゴシック" panose="020B0400000000000000" pitchFamily="49" charset="-128"/>
              </a:rPr>
              <a:t>安全</a:t>
            </a:r>
            <a:r>
              <a:rPr lang="ja-JP" altLang="en-US" sz="1200" dirty="0">
                <a:latin typeface="BIZ UDゴシック" panose="020B0400000000000000" pitchFamily="49" charset="-128"/>
                <a:ea typeface="BIZ UDゴシック" panose="020B0400000000000000" pitchFamily="49" charset="-128"/>
              </a:rPr>
              <a:t>確認・開設準備中の</a:t>
            </a:r>
            <a:r>
              <a:rPr lang="ja-JP" altLang="en-US" sz="1200" dirty="0" smtClean="0">
                <a:latin typeface="BIZ UDゴシック" panose="020B0400000000000000" pitchFamily="49" charset="-128"/>
                <a:ea typeface="BIZ UDゴシック" panose="020B0400000000000000" pitchFamily="49" charset="-128"/>
              </a:rPr>
              <a:t>ため</a:t>
            </a:r>
            <a:r>
              <a:rPr lang="en-US" altLang="ja-JP" sz="1200" dirty="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a:t>
            </a:r>
            <a:r>
              <a:rPr lang="en-US" altLang="ja-JP" sz="1200" dirty="0" smtClean="0">
                <a:latin typeface="BIZ UDゴシック" panose="020B0400000000000000" pitchFamily="49" charset="-128"/>
                <a:ea typeface="BIZ UDゴシック" panose="020B0400000000000000" pitchFamily="49" charset="-128"/>
              </a:rPr>
              <a:t>※ </a:t>
            </a:r>
            <a:r>
              <a:rPr lang="ja-JP" altLang="en-US" sz="1200" dirty="0">
                <a:latin typeface="BIZ UDゴシック" panose="020B0400000000000000" pitchFamily="49" charset="-128"/>
                <a:ea typeface="BIZ UDゴシック" panose="020B0400000000000000" pitchFamily="49" charset="-128"/>
              </a:rPr>
              <a:t>うら面に呼びかけ文例があります</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地区や組ごとに</a:t>
            </a:r>
            <a:r>
              <a:rPr lang="ja-JP" altLang="en-US" sz="1200" dirty="0">
                <a:latin typeface="BIZ UDゴシック" panose="020B0400000000000000" pitchFamily="49" charset="-128"/>
                <a:ea typeface="BIZ UDゴシック" panose="020B0400000000000000" pitchFamily="49" charset="-128"/>
              </a:rPr>
              <a:t>集まってもらうよう呼びかける</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負傷者、具合の悪い方がいないか確認する</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開設の人手が足りない場合は協力者を募り、本部へ案内する</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状況をリーダーに報告する</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endParaRPr lang="en-US" altLang="ja-JP" sz="1400" dirty="0" smtClean="0">
              <a:latin typeface="BIZ UDゴシック" panose="020B0400000000000000" pitchFamily="49" charset="-128"/>
              <a:ea typeface="BIZ UDゴシック" panose="020B0400000000000000" pitchFamily="49" charset="-128"/>
            </a:endParaRPr>
          </a:p>
          <a:p>
            <a:pPr marL="0" indent="0">
              <a:buNone/>
            </a:pPr>
            <a:r>
              <a:rPr lang="ja-JP" altLang="en-US" sz="1400" dirty="0" smtClean="0">
                <a:latin typeface="BIZ UDゴシック" panose="020B0400000000000000" pitchFamily="49" charset="-128"/>
                <a:ea typeface="BIZ UDゴシック" panose="020B0400000000000000" pitchFamily="49" charset="-128"/>
              </a:rPr>
              <a:t>　② </a:t>
            </a:r>
            <a:r>
              <a:rPr lang="ja-JP" altLang="en-US" sz="1400" dirty="0">
                <a:latin typeface="BIZ UDゴシック" panose="020B0400000000000000" pitchFamily="49" charset="-128"/>
                <a:ea typeface="BIZ UDゴシック" panose="020B0400000000000000" pitchFamily="49" charset="-128"/>
              </a:rPr>
              <a:t>避難者がいない</a:t>
            </a:r>
            <a:r>
              <a:rPr lang="ja-JP" altLang="en-US" sz="1400" dirty="0" smtClean="0">
                <a:latin typeface="BIZ UDゴシック" panose="020B0400000000000000" pitchFamily="49" charset="-128"/>
                <a:ea typeface="BIZ UDゴシック" panose="020B0400000000000000" pitchFamily="49" charset="-128"/>
              </a:rPr>
              <a:t>場合</a:t>
            </a:r>
            <a:endParaRPr lang="en-US" altLang="ja-JP" sz="14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リーダーに、避難者はまだいないことを報告する</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屋外に待機し、避難者が来た場合は①の避難者がいる場合の対応を始めます</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400" dirty="0" smtClean="0">
                <a:latin typeface="BIZ UDゴシック" panose="020B0400000000000000" pitchFamily="49" charset="-128"/>
                <a:ea typeface="BIZ UDゴシック" panose="020B0400000000000000" pitchFamily="49" charset="-128"/>
              </a:rPr>
              <a:t>　</a:t>
            </a:r>
            <a:endParaRPr lang="en-US" altLang="ja-JP" sz="1400" dirty="0" smtClean="0">
              <a:latin typeface="BIZ UDゴシック" panose="020B0400000000000000" pitchFamily="49" charset="-128"/>
              <a:ea typeface="BIZ UDゴシック" panose="020B0400000000000000" pitchFamily="49" charset="-128"/>
            </a:endParaRPr>
          </a:p>
          <a:p>
            <a:pPr marL="0" indent="0">
              <a:buNone/>
            </a:pPr>
            <a:r>
              <a:rPr lang="ja-JP" altLang="en-US" sz="1400" dirty="0">
                <a:latin typeface="BIZ UDゴシック" panose="020B0400000000000000" pitchFamily="49" charset="-128"/>
                <a:ea typeface="BIZ UDゴシック" panose="020B0400000000000000" pitchFamily="49" charset="-128"/>
              </a:rPr>
              <a:t>　</a:t>
            </a:r>
            <a:r>
              <a:rPr lang="ja-JP" altLang="en-US" sz="1400" dirty="0" smtClean="0">
                <a:latin typeface="BIZ UDゴシック" panose="020B0400000000000000" pitchFamily="49" charset="-128"/>
                <a:ea typeface="BIZ UDゴシック" panose="020B0400000000000000" pitchFamily="49" charset="-128"/>
              </a:rPr>
              <a:t>③ </a:t>
            </a:r>
            <a:r>
              <a:rPr lang="ja-JP" altLang="en-US" sz="1400" dirty="0">
                <a:latin typeface="BIZ UDゴシック" panose="020B0400000000000000" pitchFamily="49" charset="-128"/>
                <a:ea typeface="BIZ UDゴシック" panose="020B0400000000000000" pitchFamily="49" charset="-128"/>
              </a:rPr>
              <a:t>雨が降っていたり、非常に寒い</a:t>
            </a:r>
            <a:r>
              <a:rPr lang="en-US" altLang="ja-JP" sz="1400" dirty="0">
                <a:latin typeface="BIZ UDゴシック" panose="020B0400000000000000" pitchFamily="49" charset="-128"/>
                <a:ea typeface="BIZ UDゴシック" panose="020B0400000000000000" pitchFamily="49" charset="-128"/>
              </a:rPr>
              <a:t>(</a:t>
            </a:r>
            <a:r>
              <a:rPr lang="ja-JP" altLang="en-US" sz="1400" dirty="0">
                <a:latin typeface="BIZ UDゴシック" panose="020B0400000000000000" pitchFamily="49" charset="-128"/>
                <a:ea typeface="BIZ UDゴシック" panose="020B0400000000000000" pitchFamily="49" charset="-128"/>
              </a:rPr>
              <a:t>暑い</a:t>
            </a:r>
            <a:r>
              <a:rPr lang="en-US" altLang="ja-JP" sz="1400" dirty="0">
                <a:latin typeface="BIZ UDゴシック" panose="020B0400000000000000" pitchFamily="49" charset="-128"/>
                <a:ea typeface="BIZ UDゴシック" panose="020B0400000000000000" pitchFamily="49" charset="-128"/>
              </a:rPr>
              <a:t>)</a:t>
            </a:r>
            <a:r>
              <a:rPr lang="ja-JP" altLang="en-US" sz="1400" dirty="0" smtClean="0">
                <a:latin typeface="BIZ UDゴシック" panose="020B0400000000000000" pitchFamily="49" charset="-128"/>
                <a:ea typeface="BIZ UDゴシック" panose="020B0400000000000000" pitchFamily="49" charset="-128"/>
              </a:rPr>
              <a:t>場合</a:t>
            </a:r>
            <a:endParaRPr lang="en-US" altLang="ja-JP" sz="14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建物の安全確認ができていることを確認します</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改めて場所割することを伝え、建物内へ誘導します</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endParaRPr lang="en-US" altLang="ja-JP" sz="1600" dirty="0" smtClean="0">
              <a:latin typeface="BIZ UDゴシック" panose="020B0400000000000000" pitchFamily="49" charset="-128"/>
              <a:ea typeface="BIZ UDゴシック" panose="020B0400000000000000" pitchFamily="49" charset="-128"/>
            </a:endParaRPr>
          </a:p>
          <a:p>
            <a:pPr marL="0" indent="0">
              <a:buNone/>
            </a:pPr>
            <a:endParaRPr lang="en-US" altLang="ja-JP" sz="1600" dirty="0" smtClean="0">
              <a:latin typeface="BIZ UDゴシック" panose="020B0400000000000000" pitchFamily="49" charset="-128"/>
              <a:ea typeface="BIZ UDゴシック" panose="020B0400000000000000" pitchFamily="49" charset="-128"/>
            </a:endParaRPr>
          </a:p>
          <a:p>
            <a:pPr marL="0" indent="0">
              <a:buNone/>
            </a:pPr>
            <a:r>
              <a:rPr lang="ja-JP" altLang="en-US" sz="1600" dirty="0" smtClean="0">
                <a:latin typeface="BIZ UDゴシック" panose="020B0400000000000000" pitchFamily="49" charset="-128"/>
                <a:ea typeface="BIZ UDゴシック" panose="020B0400000000000000" pitchFamily="49" charset="-128"/>
              </a:rPr>
              <a:t> </a:t>
            </a:r>
            <a:r>
              <a:rPr lang="ja-JP" altLang="en-US" sz="1600" dirty="0">
                <a:latin typeface="BIZ UDゴシック" panose="020B0400000000000000" pitchFamily="49" charset="-128"/>
                <a:ea typeface="BIZ UDゴシック" panose="020B0400000000000000" pitchFamily="49" charset="-128"/>
              </a:rPr>
              <a:t>◎ 開設準備が整ったら避難者を安全に誘導</a:t>
            </a:r>
            <a:r>
              <a:rPr lang="ja-JP" altLang="en-US" sz="1600" dirty="0" smtClean="0">
                <a:latin typeface="BIZ UDゴシック" panose="020B0400000000000000" pitchFamily="49" charset="-128"/>
                <a:ea typeface="BIZ UDゴシック" panose="020B0400000000000000" pitchFamily="49" charset="-128"/>
              </a:rPr>
              <a:t>する</a:t>
            </a:r>
            <a:endParaRPr lang="en-US" altLang="ja-JP" sz="16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世帯ごとに受付に案内</a:t>
            </a:r>
            <a:r>
              <a:rPr lang="ja-JP" altLang="en-US" sz="1200" dirty="0" smtClean="0">
                <a:latin typeface="BIZ UDゴシック" panose="020B0400000000000000" pitchFamily="49" charset="-128"/>
                <a:ea typeface="BIZ UDゴシック" panose="020B0400000000000000" pitchFamily="49" charset="-128"/>
              </a:rPr>
              <a:t>する</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a:t>
            </a:r>
            <a:r>
              <a:rPr lang="en-US" altLang="ja-JP" sz="1200" dirty="0" smtClean="0">
                <a:latin typeface="BIZ UDゴシック" panose="020B0400000000000000" pitchFamily="49" charset="-128"/>
                <a:ea typeface="BIZ UDゴシック" panose="020B0400000000000000" pitchFamily="49" charset="-128"/>
              </a:rPr>
              <a:t>※ </a:t>
            </a:r>
            <a:r>
              <a:rPr lang="ja-JP" altLang="en-US" sz="1200" dirty="0">
                <a:latin typeface="BIZ UDゴシック" panose="020B0400000000000000" pitchFamily="49" charset="-128"/>
                <a:ea typeface="BIZ UDゴシック" panose="020B0400000000000000" pitchFamily="49" charset="-128"/>
              </a:rPr>
              <a:t>うら面に呼びかけ文例があります</a:t>
            </a:r>
            <a:r>
              <a:rPr lang="ja-JP" altLang="en-US" sz="1200" dirty="0" smtClean="0">
                <a:latin typeface="BIZ UDゴシック" panose="020B0400000000000000" pitchFamily="49" charset="-128"/>
                <a:ea typeface="BIZ UDゴシック" panose="020B0400000000000000" pitchFamily="49" charset="-128"/>
              </a:rPr>
              <a:t>。</a:t>
            </a:r>
            <a:endParaRPr lang="en-US" altLang="ja-JP" sz="1200" dirty="0" smtClean="0">
              <a:latin typeface="BIZ UDゴシック" panose="020B0400000000000000" pitchFamily="49" charset="-128"/>
              <a:ea typeface="BIZ UDゴシック" panose="020B0400000000000000" pitchFamily="49" charset="-128"/>
            </a:endParaRPr>
          </a:p>
          <a:p>
            <a:pPr marL="0" indent="0">
              <a:buNone/>
            </a:pPr>
            <a:r>
              <a:rPr lang="ja-JP" altLang="en-US" sz="1200" dirty="0" smtClean="0">
                <a:latin typeface="BIZ UDゴシック" panose="020B0400000000000000" pitchFamily="49" charset="-128"/>
                <a:ea typeface="BIZ UDゴシック" panose="020B0400000000000000" pitchFamily="49" charset="-128"/>
              </a:rPr>
              <a:t>　　・ </a:t>
            </a:r>
            <a:r>
              <a:rPr lang="ja-JP" altLang="en-US" sz="1200" dirty="0">
                <a:latin typeface="BIZ UDゴシック" panose="020B0400000000000000" pitchFamily="49" charset="-128"/>
                <a:ea typeface="BIZ UDゴシック" panose="020B0400000000000000" pitchFamily="49" charset="-128"/>
              </a:rPr>
              <a:t>要配慮者（</a:t>
            </a:r>
            <a:r>
              <a:rPr lang="ja-JP" altLang="en-US" sz="1200" dirty="0" err="1">
                <a:latin typeface="BIZ UDゴシック" panose="020B0400000000000000" pitchFamily="49" charset="-128"/>
                <a:ea typeface="BIZ UDゴシック" panose="020B0400000000000000" pitchFamily="49" charset="-128"/>
              </a:rPr>
              <a:t>障がい</a:t>
            </a:r>
            <a:r>
              <a:rPr lang="ja-JP" altLang="en-US" sz="1200" dirty="0">
                <a:latin typeface="BIZ UDゴシック" panose="020B0400000000000000" pitchFamily="49" charset="-128"/>
                <a:ea typeface="BIZ UDゴシック" panose="020B0400000000000000" pitchFamily="49" charset="-128"/>
              </a:rPr>
              <a:t>者、高齢者、乳幼児、妊婦、負傷者等）のいる世帯を優先する。</a:t>
            </a:r>
            <a:endParaRPr kumimoji="1" lang="ja-JP" altLang="en-US" sz="1200" dirty="0">
              <a:latin typeface="BIZ UDゴシック" panose="020B0400000000000000" pitchFamily="49" charset="-128"/>
              <a:ea typeface="BIZ UDゴシック" panose="020B0400000000000000" pitchFamily="49" charset="-128"/>
            </a:endParaRPr>
          </a:p>
        </p:txBody>
      </p:sp>
      <p:sp>
        <p:nvSpPr>
          <p:cNvPr id="12" name="Date Placeholder 3"/>
          <p:cNvSpPr>
            <a:spLocks noGrp="1"/>
          </p:cNvSpPr>
          <p:nvPr>
            <p:ph type="dt" sz="half" idx="10"/>
          </p:nvPr>
        </p:nvSpPr>
        <p:spPr>
          <a:xfrm>
            <a:off x="194551" y="1425522"/>
            <a:ext cx="1319924"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①</a:t>
            </a:r>
            <a:endParaRPr kumimoji="1" lang="ja-JP" altLang="en-US" dirty="0"/>
          </a:p>
        </p:txBody>
      </p:sp>
      <p:sp>
        <p:nvSpPr>
          <p:cNvPr id="13" name="Footer Placeholder 4"/>
          <p:cNvSpPr>
            <a:spLocks noGrp="1"/>
          </p:cNvSpPr>
          <p:nvPr>
            <p:ph type="ftr" sz="quarter" idx="11"/>
          </p:nvPr>
        </p:nvSpPr>
        <p:spPr>
          <a:xfrm>
            <a:off x="1590676" y="1425522"/>
            <a:ext cx="5082496"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避難者の確認、避難者の安全確保</a:t>
            </a:r>
            <a:endParaRPr kumimoji="1" lang="ja-JP" altLang="en-US" dirty="0"/>
          </a:p>
        </p:txBody>
      </p:sp>
      <p:sp>
        <p:nvSpPr>
          <p:cNvPr id="14"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121517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38151" y="279365"/>
            <a:ext cx="5915025" cy="472720"/>
          </a:xfrm>
        </p:spPr>
        <p:txBody>
          <a:bodyPr>
            <a:normAutofit/>
          </a:bodyPr>
          <a:lstStyle/>
          <a:p>
            <a:r>
              <a:rPr lang="en-US" altLang="ja-JP" sz="1800" dirty="0">
                <a:latin typeface="BIZ UDゴシック" panose="020B0400000000000000" pitchFamily="49" charset="-128"/>
                <a:ea typeface="BIZ UDゴシック" panose="020B0400000000000000" pitchFamily="49" charset="-128"/>
              </a:rPr>
              <a:t>《</a:t>
            </a:r>
            <a:r>
              <a:rPr lang="ja-JP" altLang="en-US" sz="1800" dirty="0">
                <a:latin typeface="BIZ UDゴシック" panose="020B0400000000000000" pitchFamily="49" charset="-128"/>
                <a:ea typeface="BIZ UDゴシック" panose="020B0400000000000000" pitchFamily="49" charset="-128"/>
              </a:rPr>
              <a:t>参考資料：呼びかけ文例</a:t>
            </a:r>
            <a:r>
              <a:rPr lang="en-US" altLang="ja-JP" sz="1800" dirty="0">
                <a:latin typeface="BIZ UDゴシック" panose="020B0400000000000000" pitchFamily="49" charset="-128"/>
                <a:ea typeface="BIZ UDゴシック" panose="020B0400000000000000" pitchFamily="49" charset="-128"/>
              </a:rPr>
              <a:t>》</a:t>
            </a:r>
            <a:endParaRPr kumimoji="1" lang="ja-JP" altLang="en-US" sz="1800" dirty="0">
              <a:latin typeface="BIZ UDゴシック" panose="020B0400000000000000" pitchFamily="49" charset="-128"/>
              <a:ea typeface="BIZ UDゴシック" panose="020B0400000000000000" pitchFamily="49" charset="-128"/>
            </a:endParaRPr>
          </a:p>
        </p:txBody>
      </p:sp>
      <p:sp>
        <p:nvSpPr>
          <p:cNvPr id="7" name="タイトル 4"/>
          <p:cNvSpPr txBox="1">
            <a:spLocks/>
          </p:cNvSpPr>
          <p:nvPr/>
        </p:nvSpPr>
        <p:spPr>
          <a:xfrm>
            <a:off x="368298" y="719670"/>
            <a:ext cx="5915025" cy="47272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zh-TW" altLang="en-US" sz="1400" dirty="0" smtClean="0">
                <a:latin typeface="BIZ UDゴシック" panose="020B0400000000000000" pitchFamily="49" charset="-128"/>
                <a:ea typeface="BIZ UDゴシック" panose="020B0400000000000000" pitchFamily="49" charset="-128"/>
              </a:rPr>
              <a:t>     ○</a:t>
            </a:r>
            <a:r>
              <a:rPr lang="zh-TW" altLang="en-US" sz="1400" dirty="0">
                <a:latin typeface="BIZ UDゴシック" panose="020B0400000000000000" pitchFamily="49" charset="-128"/>
                <a:ea typeface="BIZ UDゴシック" panose="020B0400000000000000" pitchFamily="49" charset="-128"/>
              </a:rPr>
              <a:t>避難所開設準備中</a:t>
            </a:r>
            <a:endParaRPr lang="ja-JP" altLang="en-US" sz="1400" dirty="0">
              <a:latin typeface="BIZ UDゴシック" panose="020B0400000000000000" pitchFamily="49" charset="-128"/>
              <a:ea typeface="BIZ UDゴシック" panose="020B0400000000000000" pitchFamily="49" charset="-128"/>
            </a:endParaRPr>
          </a:p>
        </p:txBody>
      </p:sp>
      <p:sp>
        <p:nvSpPr>
          <p:cNvPr id="8" name="正方形/長方形 7"/>
          <p:cNvSpPr/>
          <p:nvPr/>
        </p:nvSpPr>
        <p:spPr>
          <a:xfrm>
            <a:off x="668337" y="1272663"/>
            <a:ext cx="5683250" cy="2677656"/>
          </a:xfrm>
          <a:prstGeom prst="rect">
            <a:avLst/>
          </a:prstGeom>
          <a:noFill/>
          <a:ln w="15875">
            <a:noFill/>
            <a:prstDash val="dashDot"/>
          </a:ln>
        </p:spPr>
        <p:txBody>
          <a:bodyPr wrap="square">
            <a:spAutoFit/>
          </a:bodyPr>
          <a:lstStyle/>
          <a:p>
            <a:r>
              <a:rPr lang="ja-JP" altLang="en-US" sz="1200" dirty="0">
                <a:solidFill>
                  <a:srgbClr val="000000"/>
                </a:solidFill>
                <a:latin typeface="BIZ UDゴシック" panose="020B0400000000000000" pitchFamily="49" charset="-128"/>
                <a:ea typeface="BIZ UDゴシック" panose="020B0400000000000000" pitchFamily="49" charset="-128"/>
              </a:rPr>
              <a:t>「こちらは○○○○避難所スタッフです。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ただいま、避難所の開設準備を進めており、施設の安全性が確認され次第、皆さんを施設内に案内しますので、しばらく安全な</a:t>
            </a:r>
            <a:r>
              <a:rPr lang="ja-JP" altLang="en-US" sz="1200" dirty="0" smtClean="0">
                <a:solidFill>
                  <a:srgbClr val="000000"/>
                </a:solidFill>
                <a:latin typeface="BIZ UDゴシック" panose="020B0400000000000000" pitchFamily="49" charset="-128"/>
                <a:ea typeface="BIZ UDゴシック" panose="020B0400000000000000" pitchFamily="49" charset="-128"/>
              </a:rPr>
              <a:t>場所で待機</a:t>
            </a:r>
            <a:r>
              <a:rPr lang="ja-JP" altLang="en-US" sz="1200" dirty="0">
                <a:solidFill>
                  <a:srgbClr val="000000"/>
                </a:solidFill>
                <a:latin typeface="BIZ UDゴシック" panose="020B0400000000000000" pitchFamily="49" charset="-128"/>
                <a:ea typeface="BIZ UDゴシック" panose="020B0400000000000000" pitchFamily="49" charset="-128"/>
              </a:rPr>
              <a:t>願います</a:t>
            </a:r>
            <a:r>
              <a:rPr lang="ja-JP" altLang="en-US" sz="1200" dirty="0" smtClean="0">
                <a:solidFill>
                  <a:srgbClr val="000000"/>
                </a:solidFill>
                <a:latin typeface="BIZ UDゴシック" panose="020B0400000000000000" pitchFamily="49" charset="-128"/>
                <a:ea typeface="BIZ UDゴシック" panose="020B0400000000000000" pitchFamily="49" charset="-128"/>
              </a:rPr>
              <a:t>。</a:t>
            </a:r>
            <a:endParaRPr lang="en-US" altLang="ja-JP" sz="1200" dirty="0" smtClean="0">
              <a:solidFill>
                <a:srgbClr val="000000"/>
              </a:solidFill>
              <a:latin typeface="BIZ UDゴシック" panose="020B0400000000000000" pitchFamily="49" charset="-128"/>
              <a:ea typeface="BIZ UDゴシック" panose="020B0400000000000000" pitchFamily="49" charset="-128"/>
            </a:endParaRPr>
          </a:p>
          <a:p>
            <a:r>
              <a:rPr lang="ja-JP" altLang="en-US" sz="1200" dirty="0">
                <a:solidFill>
                  <a:srgbClr val="000000"/>
                </a:solidFill>
                <a:latin typeface="BIZ UDゴシック" panose="020B0400000000000000" pitchFamily="49" charset="-128"/>
                <a:ea typeface="BIZ UDゴシック" panose="020B0400000000000000" pitchFamily="49" charset="-128"/>
              </a:rPr>
              <a:t>　</a:t>
            </a:r>
            <a:r>
              <a:rPr lang="ja-JP" altLang="en-US" sz="1200" dirty="0" smtClean="0">
                <a:solidFill>
                  <a:srgbClr val="000000"/>
                </a:solidFill>
                <a:latin typeface="BIZ UDゴシック" panose="020B0400000000000000" pitchFamily="49" charset="-128"/>
                <a:ea typeface="BIZ UDゴシック" panose="020B0400000000000000" pitchFamily="49" charset="-128"/>
              </a:rPr>
              <a:t>また、できる限り地区（組）ごとで集まりお待ちください。</a:t>
            </a:r>
            <a:r>
              <a:rPr lang="ja-JP" altLang="en-US" sz="1200" dirty="0">
                <a:solidFill>
                  <a:srgbClr val="000000"/>
                </a:solidFill>
                <a:latin typeface="BIZ UDゴシック" panose="020B0400000000000000" pitchFamily="49" charset="-128"/>
                <a:ea typeface="BIZ UDゴシック" panose="020B0400000000000000" pitchFamily="49" charset="-128"/>
              </a:rPr>
              <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現在分かっている災害情報は、［地震情報等］ということです。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この地区や市の被害状況は現在確認中で、はっきりしたことは分かっていません。</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a:t>
            </a:r>
            <a:r>
              <a:rPr lang="ja-JP" altLang="en-US" sz="1200" dirty="0" smtClean="0">
                <a:solidFill>
                  <a:srgbClr val="000000"/>
                </a:solidFill>
                <a:latin typeface="BIZ UDゴシック" panose="020B0400000000000000" pitchFamily="49" charset="-128"/>
                <a:ea typeface="BIZ UDゴシック" panose="020B0400000000000000" pitchFamily="49" charset="-128"/>
              </a:rPr>
              <a:t>なお</a:t>
            </a:r>
            <a:r>
              <a:rPr lang="ja-JP" altLang="en-US" sz="1200" dirty="0">
                <a:solidFill>
                  <a:srgbClr val="000000"/>
                </a:solidFill>
                <a:latin typeface="BIZ UDゴシック" panose="020B0400000000000000" pitchFamily="49" charset="-128"/>
                <a:ea typeface="BIZ UDゴシック" panose="020B0400000000000000" pitchFamily="49" charset="-128"/>
              </a:rPr>
              <a:t>、皆さんの中で開設準備にご協力いただける方がいらっしゃいましたら、○○○○までお越しください。</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また、負傷された方、体調が悪い方がいらっしゃいましたら、○○○○までお越しください。　先に手当てします。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以上、○○○○避難所スタッフでした。」</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a:t>
            </a:r>
            <a:r>
              <a:rPr lang="en-US" altLang="ja-JP" sz="1200" dirty="0">
                <a:solidFill>
                  <a:srgbClr val="000000"/>
                </a:solidFill>
                <a:latin typeface="BIZ UDゴシック" panose="020B0400000000000000" pitchFamily="49" charset="-128"/>
                <a:ea typeface="BIZ UDゴシック" panose="020B0400000000000000" pitchFamily="49" charset="-128"/>
              </a:rPr>
              <a:t>※</a:t>
            </a:r>
            <a:r>
              <a:rPr lang="ja-JP" altLang="en-US" sz="1200" dirty="0">
                <a:solidFill>
                  <a:srgbClr val="000000"/>
                </a:solidFill>
                <a:latin typeface="BIZ UDゴシック" panose="020B0400000000000000" pitchFamily="49" charset="-128"/>
                <a:ea typeface="BIZ UDゴシック" panose="020B0400000000000000" pitchFamily="49" charset="-128"/>
              </a:rPr>
              <a:t>繰り返します。</a:t>
            </a:r>
            <a:r>
              <a:rPr lang="ja-JP" altLang="en-US" sz="1200" dirty="0">
                <a:latin typeface="BIZ UDゴシック" panose="020B0400000000000000" pitchFamily="49" charset="-128"/>
                <a:ea typeface="BIZ UDゴシック" panose="020B0400000000000000" pitchFamily="49" charset="-128"/>
              </a:rPr>
              <a:t> </a:t>
            </a:r>
          </a:p>
        </p:txBody>
      </p:sp>
      <p:sp>
        <p:nvSpPr>
          <p:cNvPr id="9" name="角丸四角形 8"/>
          <p:cNvSpPr/>
          <p:nvPr/>
        </p:nvSpPr>
        <p:spPr>
          <a:xfrm>
            <a:off x="438151" y="1102746"/>
            <a:ext cx="6137275" cy="3073958"/>
          </a:xfrm>
          <a:prstGeom prst="roundRect">
            <a:avLst/>
          </a:prstGeom>
          <a:noFill/>
          <a:ln w="15875">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4"/>
          <p:cNvSpPr txBox="1">
            <a:spLocks/>
          </p:cNvSpPr>
          <p:nvPr/>
        </p:nvSpPr>
        <p:spPr>
          <a:xfrm>
            <a:off x="368300" y="4375661"/>
            <a:ext cx="5915025" cy="47272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zh-TW" altLang="en-US" sz="1400" dirty="0" smtClean="0">
                <a:latin typeface="BIZ UDゴシック" panose="020B0400000000000000" pitchFamily="49" charset="-128"/>
                <a:ea typeface="BIZ UDゴシック" panose="020B0400000000000000" pitchFamily="49" charset="-128"/>
              </a:rPr>
              <a:t>     </a:t>
            </a:r>
            <a:r>
              <a:rPr lang="ja-JP" altLang="en-US" sz="1400" dirty="0">
                <a:latin typeface="BIZ UDゴシック" panose="020B0400000000000000" pitchFamily="49" charset="-128"/>
                <a:ea typeface="BIZ UDゴシック" panose="020B0400000000000000" pitchFamily="49" charset="-128"/>
              </a:rPr>
              <a:t>○受付時：避難所の誘導・</a:t>
            </a:r>
            <a:r>
              <a:rPr lang="ja-JP" altLang="en-US" sz="1400" dirty="0" smtClean="0">
                <a:latin typeface="BIZ UDゴシック" panose="020B0400000000000000" pitchFamily="49" charset="-128"/>
                <a:ea typeface="BIZ UDゴシック" panose="020B0400000000000000" pitchFamily="49" charset="-128"/>
              </a:rPr>
              <a:t>案内</a:t>
            </a:r>
            <a:endParaRPr lang="ja-JP" altLang="en-US" sz="1400" dirty="0">
              <a:latin typeface="BIZ UDゴシック" panose="020B0400000000000000" pitchFamily="49" charset="-128"/>
              <a:ea typeface="BIZ UDゴシック" panose="020B0400000000000000" pitchFamily="49" charset="-128"/>
            </a:endParaRPr>
          </a:p>
        </p:txBody>
      </p:sp>
      <p:sp>
        <p:nvSpPr>
          <p:cNvPr id="11" name="角丸四角形 10"/>
          <p:cNvSpPr/>
          <p:nvPr/>
        </p:nvSpPr>
        <p:spPr>
          <a:xfrm>
            <a:off x="373060" y="4768108"/>
            <a:ext cx="6137275" cy="2604010"/>
          </a:xfrm>
          <a:prstGeom prst="roundRect">
            <a:avLst/>
          </a:prstGeom>
          <a:noFill/>
          <a:ln w="15875">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600073" y="4848381"/>
            <a:ext cx="5748340" cy="2400657"/>
          </a:xfrm>
          <a:prstGeom prst="rect">
            <a:avLst/>
          </a:prstGeom>
        </p:spPr>
        <p:txBody>
          <a:bodyPr wrap="square">
            <a:spAutoFit/>
          </a:bodyPr>
          <a:lstStyle/>
          <a:p>
            <a:r>
              <a:rPr lang="ja-JP" altLang="en-US" dirty="0">
                <a:solidFill>
                  <a:srgbClr val="000000"/>
                </a:solidFill>
                <a:latin typeface="ＭＳ ゴシック" panose="020B0609070205080204" pitchFamily="49" charset="-128"/>
                <a:ea typeface="ＭＳ ゴシック" panose="020B0609070205080204" pitchFamily="49" charset="-128"/>
              </a:rPr>
              <a:t>　</a:t>
            </a:r>
            <a:r>
              <a:rPr lang="ja-JP" altLang="en-US" sz="1200" dirty="0" smtClean="0">
                <a:solidFill>
                  <a:srgbClr val="000000"/>
                </a:solidFill>
                <a:latin typeface="ＭＳ ゴシック" panose="020B0609070205080204" pitchFamily="49" charset="-128"/>
                <a:ea typeface="ＭＳ ゴシック" panose="020B0609070205080204" pitchFamily="49" charset="-128"/>
              </a:rPr>
              <a:t>「</a:t>
            </a:r>
            <a:r>
              <a:rPr lang="ja-JP" altLang="en-US" sz="1200" dirty="0" smtClean="0">
                <a:solidFill>
                  <a:srgbClr val="000000"/>
                </a:solidFill>
                <a:latin typeface="BIZ UDゴシック" panose="020B0400000000000000" pitchFamily="49" charset="-128"/>
                <a:ea typeface="BIZ UDゴシック" panose="020B0400000000000000" pitchFamily="49" charset="-128"/>
              </a:rPr>
              <a:t>こちら</a:t>
            </a:r>
            <a:r>
              <a:rPr lang="ja-JP" altLang="en-US" sz="1200" dirty="0">
                <a:solidFill>
                  <a:srgbClr val="000000"/>
                </a:solidFill>
                <a:latin typeface="BIZ UDゴシック" panose="020B0400000000000000" pitchFamily="49" charset="-128"/>
                <a:ea typeface="BIZ UDゴシック" panose="020B0400000000000000" pitchFamily="49" charset="-128"/>
              </a:rPr>
              <a:t>は、○○○○避難所スタッフです。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ただいま、施設の安全が確認され、避難所の開設準備が整いましたので、皆さんを施設内に案内します。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a:t>
            </a:r>
            <a:r>
              <a:rPr lang="ja-JP" altLang="en-US" sz="1200" dirty="0" smtClean="0">
                <a:solidFill>
                  <a:srgbClr val="000000"/>
                </a:solidFill>
                <a:latin typeface="BIZ UDゴシック" panose="020B0400000000000000" pitchFamily="49" charset="-128"/>
                <a:ea typeface="BIZ UDゴシック" panose="020B0400000000000000" pitchFamily="49" charset="-128"/>
              </a:rPr>
              <a:t>受付を行っていただき</a:t>
            </a:r>
            <a:r>
              <a:rPr lang="ja-JP" altLang="en-US" sz="1200" dirty="0">
                <a:solidFill>
                  <a:srgbClr val="000000"/>
                </a:solidFill>
                <a:latin typeface="BIZ UDゴシック" panose="020B0400000000000000" pitchFamily="49" charset="-128"/>
                <a:ea typeface="BIZ UDゴシック" panose="020B0400000000000000" pitchFamily="49" charset="-128"/>
              </a:rPr>
              <a:t>、ルールを確認していただいてから、入室していただきます。早い者勝ちではありませんので、私の申し上げる順に、世帯ごとに受付へ来てください。</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障がい者やお年寄り、乳幼児等を優先しますが、必ず皆さんに、安全に避難していただきます。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まず、身体に障がいがあったり介護が必要な方の世帯、負傷したり悪化した人がいる世帯から受付に来てください。</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次に、お年寄りのいる世帯、小学校に行っていない小さなお子さんがいる世帯（以下、</a:t>
            </a:r>
            <a:r>
              <a:rPr lang="ja-JP" altLang="en-US" sz="1200" dirty="0" smtClean="0">
                <a:solidFill>
                  <a:srgbClr val="000000"/>
                </a:solidFill>
                <a:latin typeface="BIZ UDゴシック" panose="020B0400000000000000" pitchFamily="49" charset="-128"/>
                <a:ea typeface="BIZ UDゴシック" panose="020B0400000000000000" pitchFamily="49" charset="-128"/>
              </a:rPr>
              <a:t>地区（組）別</a:t>
            </a:r>
            <a:r>
              <a:rPr lang="ja-JP" altLang="en-US" sz="1200" dirty="0">
                <a:solidFill>
                  <a:srgbClr val="000000"/>
                </a:solidFill>
                <a:latin typeface="BIZ UDゴシック" panose="020B0400000000000000" pitchFamily="49" charset="-128"/>
                <a:ea typeface="BIZ UDゴシック" panose="020B0400000000000000" pitchFamily="49" charset="-128"/>
              </a:rPr>
              <a:t>に案内します。）・・・」</a:t>
            </a:r>
            <a:r>
              <a:rPr lang="ja-JP" altLang="en-US" sz="1200" dirty="0">
                <a:latin typeface="BIZ UDゴシック" panose="020B0400000000000000" pitchFamily="49" charset="-128"/>
                <a:ea typeface="BIZ UDゴシック" panose="020B0400000000000000" pitchFamily="49" charset="-128"/>
              </a:rPr>
              <a:t> </a:t>
            </a:r>
          </a:p>
        </p:txBody>
      </p:sp>
      <p:sp>
        <p:nvSpPr>
          <p:cNvPr id="13" name="タイトル 4"/>
          <p:cNvSpPr txBox="1">
            <a:spLocks/>
          </p:cNvSpPr>
          <p:nvPr/>
        </p:nvSpPr>
        <p:spPr>
          <a:xfrm>
            <a:off x="368297" y="7558932"/>
            <a:ext cx="5915025" cy="47272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a:lstStyle>
          <a:p>
            <a:r>
              <a:rPr lang="zh-TW" altLang="en-US" sz="1400" dirty="0" smtClean="0">
                <a:latin typeface="BIZ UDゴシック" panose="020B0400000000000000" pitchFamily="49" charset="-128"/>
                <a:ea typeface="BIZ UDゴシック" panose="020B0400000000000000" pitchFamily="49" charset="-128"/>
              </a:rPr>
              <a:t>     </a:t>
            </a:r>
            <a:r>
              <a:rPr lang="ja-JP" altLang="en-US" sz="1400" dirty="0">
                <a:latin typeface="BIZ UDゴシック" panose="020B0400000000000000" pitchFamily="49" charset="-128"/>
                <a:ea typeface="BIZ UDゴシック" panose="020B0400000000000000" pitchFamily="49" charset="-128"/>
              </a:rPr>
              <a:t>○開設不可の</a:t>
            </a:r>
            <a:r>
              <a:rPr lang="ja-JP" altLang="en-US" sz="1400" dirty="0" smtClean="0">
                <a:latin typeface="BIZ UDゴシック" panose="020B0400000000000000" pitchFamily="49" charset="-128"/>
                <a:ea typeface="BIZ UDゴシック" panose="020B0400000000000000" pitchFamily="49" charset="-128"/>
              </a:rPr>
              <a:t>場合</a:t>
            </a:r>
            <a:endParaRPr lang="ja-JP" altLang="en-US" sz="1400" dirty="0">
              <a:latin typeface="BIZ UDゴシック" panose="020B0400000000000000" pitchFamily="49" charset="-128"/>
              <a:ea typeface="BIZ UDゴシック" panose="020B0400000000000000" pitchFamily="49" charset="-128"/>
            </a:endParaRPr>
          </a:p>
        </p:txBody>
      </p:sp>
      <p:sp>
        <p:nvSpPr>
          <p:cNvPr id="14" name="正方形/長方形 13"/>
          <p:cNvSpPr/>
          <p:nvPr/>
        </p:nvSpPr>
        <p:spPr>
          <a:xfrm>
            <a:off x="554036" y="8063866"/>
            <a:ext cx="5794377" cy="1292662"/>
          </a:xfrm>
          <a:prstGeom prst="rect">
            <a:avLst/>
          </a:prstGeom>
        </p:spPr>
        <p:txBody>
          <a:bodyPr wrap="square">
            <a:spAutoFit/>
          </a:bodyPr>
          <a:lstStyle/>
          <a:p>
            <a:r>
              <a:rPr lang="ja-JP" altLang="en-US" sz="1200" dirty="0">
                <a:solidFill>
                  <a:srgbClr val="000000"/>
                </a:solidFill>
                <a:latin typeface="BIZ UDゴシック" panose="020B0400000000000000" pitchFamily="49" charset="-128"/>
                <a:ea typeface="BIZ UDゴシック" panose="020B0400000000000000" pitchFamily="49" charset="-128"/>
              </a:rPr>
              <a:t>　「こちらは、○○○○避難所スタッフです。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ただいま、施設の安全性につきまして確認いたしましたが、施設に亀裂など被害が生じているため、余震などにより倒壊する危険があることから、避難所として開設できませんので施設を閉鎖いたします。</a:t>
            </a:r>
            <a:br>
              <a:rPr lang="ja-JP" altLang="en-US" sz="1200" dirty="0">
                <a:solidFill>
                  <a:srgbClr val="000000"/>
                </a:solidFill>
                <a:latin typeface="BIZ UDゴシック" panose="020B0400000000000000" pitchFamily="49" charset="-128"/>
                <a:ea typeface="BIZ UDゴシック" panose="020B0400000000000000" pitchFamily="49" charset="-128"/>
              </a:rPr>
            </a:br>
            <a:r>
              <a:rPr lang="ja-JP" altLang="en-US" sz="1200" dirty="0">
                <a:solidFill>
                  <a:srgbClr val="000000"/>
                </a:solidFill>
                <a:latin typeface="BIZ UDゴシック" panose="020B0400000000000000" pitchFamily="49" charset="-128"/>
                <a:ea typeface="BIZ UDゴシック" panose="020B0400000000000000" pitchFamily="49" charset="-128"/>
              </a:rPr>
              <a:t>　皆さんを最寄りの○○施設と○○施設に案内します。協力し合い移動を始めてください</a:t>
            </a:r>
            <a:r>
              <a:rPr lang="ja-JP" altLang="en-US" dirty="0">
                <a:solidFill>
                  <a:srgbClr val="000000"/>
                </a:solidFill>
                <a:latin typeface="ＭＳ ゴシック" panose="020B0609070205080204" pitchFamily="49" charset="-128"/>
                <a:ea typeface="ＭＳ ゴシック" panose="020B0609070205080204" pitchFamily="49" charset="-128"/>
              </a:rPr>
              <a:t>。</a:t>
            </a:r>
            <a:r>
              <a:rPr lang="ja-JP" altLang="en-US" dirty="0"/>
              <a:t> </a:t>
            </a:r>
          </a:p>
        </p:txBody>
      </p:sp>
      <p:sp>
        <p:nvSpPr>
          <p:cNvPr id="15" name="角丸四角形 14"/>
          <p:cNvSpPr/>
          <p:nvPr/>
        </p:nvSpPr>
        <p:spPr>
          <a:xfrm>
            <a:off x="373060" y="7963523"/>
            <a:ext cx="6137275" cy="1493348"/>
          </a:xfrm>
          <a:prstGeom prst="roundRect">
            <a:avLst/>
          </a:prstGeom>
          <a:noFill/>
          <a:ln w="15875">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18437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52" y="194552"/>
            <a:ext cx="6478621" cy="881773"/>
          </a:xfrm>
        </p:spPr>
        <p:txBody>
          <a:bodyPr>
            <a:normAutofit fontScale="90000"/>
          </a:bodyPr>
          <a:lstStyle/>
          <a:p>
            <a:r>
              <a:rPr lang="ja-JP" altLang="en-US" sz="3600" dirty="0">
                <a:latin typeface="UD デジタル 教科書体 NP-B" panose="02020700000000000000" pitchFamily="18" charset="-128"/>
                <a:ea typeface="UD デジタル 教科書体 NP-B" panose="02020700000000000000" pitchFamily="18" charset="-128"/>
              </a:rPr>
              <a:t>一次避難所開設任務分担カード</a:t>
            </a:r>
            <a:endParaRPr kumimoji="1" lang="ja-JP" altLang="en-US" sz="3600" dirty="0">
              <a:latin typeface="UD デジタル 教科書体 NP-B" panose="02020700000000000000" pitchFamily="18" charset="-128"/>
              <a:ea typeface="UD デジタル 教科書体 NP-B" panose="02020700000000000000" pitchFamily="18" charset="-128"/>
            </a:endParaRPr>
          </a:p>
        </p:txBody>
      </p:sp>
      <p:sp>
        <p:nvSpPr>
          <p:cNvPr id="3" name="コンテンツ プレースホルダー 2"/>
          <p:cNvSpPr>
            <a:spLocks noGrp="1"/>
          </p:cNvSpPr>
          <p:nvPr>
            <p:ph idx="1"/>
          </p:nvPr>
        </p:nvSpPr>
        <p:spPr/>
        <p:txBody>
          <a:bodyPr>
            <a:normAutofit/>
          </a:bodyPr>
          <a:lstStyle/>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任務は建物内外の安全確認。必ず複数人（</a:t>
            </a:r>
            <a:r>
              <a:rPr lang="en-US" altLang="ja-JP" sz="1600" dirty="0" smtClean="0">
                <a:latin typeface="BIZ UDPゴシック" panose="020B0400000000000000" pitchFamily="50" charset="-128"/>
                <a:ea typeface="BIZ UDPゴシック" panose="020B0400000000000000" pitchFamily="50" charset="-128"/>
              </a:rPr>
              <a:t>2</a:t>
            </a:r>
            <a:r>
              <a:rPr lang="ja-JP" altLang="en-US" sz="1600" dirty="0" smtClean="0">
                <a:latin typeface="BIZ UDPゴシック" panose="020B0400000000000000" pitchFamily="50" charset="-128"/>
                <a:ea typeface="BIZ UDPゴシック" panose="020B0400000000000000" pitchFamily="50" charset="-128"/>
              </a:rPr>
              <a:t>名以上）で実施する。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自身</a:t>
            </a:r>
            <a:r>
              <a:rPr lang="ja-JP" altLang="en-US" sz="1200" dirty="0">
                <a:latin typeface="BIZ UDPゴシック" panose="020B0400000000000000" pitchFamily="50" charset="-128"/>
                <a:ea typeface="BIZ UDPゴシック" panose="020B0400000000000000" pitchFamily="50" charset="-128"/>
              </a:rPr>
              <a:t>の安全確保</a:t>
            </a:r>
            <a:r>
              <a:rPr lang="ja-JP" altLang="en-US" sz="1200" dirty="0" smtClean="0">
                <a:latin typeface="BIZ UDPゴシック" panose="020B0400000000000000" pitchFamily="50" charset="-128"/>
                <a:ea typeface="BIZ UDPゴシック" panose="020B0400000000000000" pitchFamily="50" charset="-128"/>
              </a:rPr>
              <a:t>と確実</a:t>
            </a:r>
            <a:r>
              <a:rPr lang="ja-JP" altLang="en-US" sz="1200" dirty="0">
                <a:latin typeface="BIZ UDPゴシック" panose="020B0400000000000000" pitchFamily="50" charset="-128"/>
                <a:ea typeface="BIZ UDPゴシック" panose="020B0400000000000000" pitchFamily="50" charset="-128"/>
              </a:rPr>
              <a:t>な点検の</a:t>
            </a:r>
            <a:r>
              <a:rPr lang="ja-JP" altLang="en-US" sz="1200" dirty="0" smtClean="0">
                <a:latin typeface="BIZ UDPゴシック" panose="020B0400000000000000" pitchFamily="50" charset="-128"/>
                <a:ea typeface="BIZ UDPゴシック" panose="020B0400000000000000" pitchFamily="50" charset="-128"/>
              </a:rPr>
              <a:t>ため、必ず２名以上で実施する。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分担して確認を行う場合でも、必ず１組</a:t>
            </a:r>
            <a:r>
              <a:rPr lang="en-US" altLang="ja-JP" sz="1200" dirty="0" smtClean="0">
                <a:latin typeface="BIZ UDPゴシック" panose="020B0400000000000000" pitchFamily="50" charset="-128"/>
                <a:ea typeface="BIZ UDPゴシック" panose="020B0400000000000000" pitchFamily="50" charset="-128"/>
              </a:rPr>
              <a:t>2</a:t>
            </a:r>
            <a:r>
              <a:rPr lang="ja-JP" altLang="en-US" sz="1200" dirty="0" smtClean="0">
                <a:latin typeface="BIZ UDPゴシック" panose="020B0400000000000000" pitchFamily="50" charset="-128"/>
                <a:ea typeface="BIZ UDPゴシック" panose="020B0400000000000000" pitchFamily="50" charset="-128"/>
              </a:rPr>
              <a:t>名以上で行動してください。</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ja-JP" sz="1600" dirty="0" smtClean="0">
                <a:latin typeface="BIZ UDPゴシック" panose="020B0400000000000000" pitchFamily="50" charset="-128"/>
                <a:ea typeface="BIZ UDPゴシック" panose="020B0400000000000000" pitchFamily="50" charset="-128"/>
              </a:rPr>
              <a:t>建物</a:t>
            </a:r>
            <a:r>
              <a:rPr lang="ja-JP" altLang="ja-JP" sz="1600" dirty="0">
                <a:latin typeface="BIZ UDPゴシック" panose="020B0400000000000000" pitchFamily="50" charset="-128"/>
                <a:ea typeface="BIZ UDPゴシック" panose="020B0400000000000000" pitchFamily="50" charset="-128"/>
              </a:rPr>
              <a:t>周囲の安全性の確認（目視） </a:t>
            </a:r>
            <a:endParaRPr lang="en-US" altLang="ja-JP" sz="16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smtClean="0">
                <a:latin typeface="BIZ UDPゴシック" panose="020B0400000000000000" pitchFamily="50" charset="-128"/>
                <a:ea typeface="BIZ UDPゴシック" panose="020B0400000000000000" pitchFamily="50" charset="-128"/>
              </a:rPr>
              <a:t>　　・　</a:t>
            </a:r>
            <a:r>
              <a:rPr lang="ja-JP" altLang="ja-JP" sz="1200" dirty="0" smtClean="0">
                <a:latin typeface="BIZ UDPゴシック" panose="020B0400000000000000" pitchFamily="50" charset="-128"/>
                <a:ea typeface="BIZ UDPゴシック" panose="020B0400000000000000" pitchFamily="50" charset="-128"/>
              </a:rPr>
              <a:t>浸水</a:t>
            </a:r>
            <a:r>
              <a:rPr lang="ja-JP" altLang="ja-JP" sz="1200" dirty="0">
                <a:latin typeface="BIZ UDPゴシック" panose="020B0400000000000000" pitchFamily="50" charset="-128"/>
                <a:ea typeface="BIZ UDPゴシック" panose="020B0400000000000000" pitchFamily="50" charset="-128"/>
              </a:rPr>
              <a:t>・洪水、土砂災害、火災</a:t>
            </a:r>
            <a:r>
              <a:rPr lang="ja-JP" altLang="ja-JP" sz="1200" dirty="0" smtClean="0">
                <a:latin typeface="BIZ UDPゴシック" panose="020B0400000000000000" pitchFamily="50" charset="-128"/>
                <a:ea typeface="BIZ UDPゴシック" panose="020B0400000000000000" pitchFamily="50" charset="-128"/>
              </a:rPr>
              <a:t>等の</a:t>
            </a:r>
            <a:r>
              <a:rPr lang="ja-JP" altLang="ja-JP" sz="1200" dirty="0">
                <a:latin typeface="BIZ UDPゴシック" panose="020B0400000000000000" pitchFamily="50" charset="-128"/>
                <a:ea typeface="BIZ UDPゴシック" panose="020B0400000000000000" pitchFamily="50" charset="-128"/>
              </a:rPr>
              <a:t>二次災害のおそれがな</a:t>
            </a:r>
            <a:r>
              <a:rPr lang="ja-JP" altLang="ja-JP" sz="1200" dirty="0" smtClean="0">
                <a:latin typeface="BIZ UDPゴシック" panose="020B0400000000000000" pitchFamily="50" charset="-128"/>
                <a:ea typeface="BIZ UDPゴシック" panose="020B0400000000000000" pitchFamily="50" charset="-128"/>
              </a:rPr>
              <a:t>いか</a:t>
            </a:r>
            <a:r>
              <a:rPr lang="ja-JP" altLang="en-US" sz="1200" dirty="0" smtClean="0">
                <a:latin typeface="BIZ UDPゴシック" panose="020B0400000000000000" pitchFamily="50" charset="-128"/>
                <a:ea typeface="BIZ UDPゴシック" panose="020B0400000000000000" pitchFamily="50" charset="-128"/>
              </a:rPr>
              <a:t>確認する。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a:t>
            </a:r>
            <a:r>
              <a:rPr lang="ja-JP" altLang="ja-JP" sz="1600" dirty="0" smtClean="0">
                <a:latin typeface="BIZ UDPゴシック" panose="020B0400000000000000" pitchFamily="50" charset="-128"/>
                <a:ea typeface="BIZ UDPゴシック" panose="020B0400000000000000" pitchFamily="50" charset="-128"/>
              </a:rPr>
              <a:t>建物</a:t>
            </a:r>
            <a:r>
              <a:rPr lang="ja-JP" altLang="ja-JP" sz="1600" dirty="0">
                <a:latin typeface="BIZ UDPゴシック" panose="020B0400000000000000" pitchFamily="50" charset="-128"/>
                <a:ea typeface="BIZ UDPゴシック" panose="020B0400000000000000" pitchFamily="50" charset="-128"/>
              </a:rPr>
              <a:t>が危険でないか点検する。</a:t>
            </a:r>
          </a:p>
          <a:p>
            <a:pPr marL="0" indent="0">
              <a:buNone/>
            </a:pPr>
            <a:r>
              <a:rPr lang="ja-JP" altLang="ja-JP"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その場に建築士等の建物に詳しい方がいた場合は協力を依頼する。　</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en-US" altLang="ja-JP" sz="12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建物</a:t>
            </a:r>
            <a:r>
              <a:rPr lang="ja-JP" altLang="ja-JP" sz="1200" dirty="0">
                <a:latin typeface="BIZ UDPゴシック" panose="020B0400000000000000" pitchFamily="50" charset="-128"/>
                <a:ea typeface="BIZ UDPゴシック" panose="020B0400000000000000" pitchFamily="50" charset="-128"/>
              </a:rPr>
              <a:t>被災状況チェックシート</a:t>
            </a:r>
            <a:r>
              <a:rPr lang="ja-JP" altLang="ja-JP" sz="1200" dirty="0" smtClean="0">
                <a:latin typeface="BIZ UDPゴシック" panose="020B0400000000000000" pitchFamily="50" charset="-128"/>
                <a:ea typeface="BIZ UDPゴシック" panose="020B0400000000000000" pitchFamily="50" charset="-128"/>
              </a:rPr>
              <a:t>（</a:t>
            </a:r>
            <a:r>
              <a:rPr lang="ja-JP" altLang="en-US" sz="1200" dirty="0" smtClean="0">
                <a:latin typeface="BIZ UDPゴシック" panose="020B0400000000000000" pitchFamily="50" charset="-128"/>
                <a:ea typeface="BIZ UDPゴシック" panose="020B0400000000000000" pitchFamily="50" charset="-128"/>
              </a:rPr>
              <a:t>資料）を使用し確認する。</a:t>
            </a:r>
            <a:endParaRPr lang="ja-JP" altLang="ja-JP" sz="1200" dirty="0">
              <a:latin typeface="BIZ UDPゴシック" panose="020B0400000000000000" pitchFamily="50" charset="-128"/>
              <a:ea typeface="BIZ UDPゴシック" panose="020B0400000000000000" pitchFamily="50" charset="-128"/>
            </a:endParaRPr>
          </a:p>
          <a:p>
            <a:pPr marL="0" indent="0">
              <a:buNone/>
            </a:pPr>
            <a:r>
              <a:rPr lang="ja-JP" altLang="ja-JP" sz="1200" dirty="0">
                <a:latin typeface="BIZ UDPゴシック" panose="020B0400000000000000" pitchFamily="50" charset="-128"/>
                <a:ea typeface="BIZ UDPゴシック" panose="020B0400000000000000" pitchFamily="50" charset="-128"/>
              </a:rPr>
              <a:t>　</a:t>
            </a:r>
            <a:r>
              <a:rPr lang="en-US" altLang="ja-JP" sz="12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a:t>
            </a:r>
            <a:r>
              <a:rPr lang="ja-JP" altLang="ja-JP" sz="1200" dirty="0" smtClean="0">
                <a:latin typeface="BIZ UDPゴシック" panose="020B0400000000000000" pitchFamily="50" charset="-128"/>
                <a:ea typeface="BIZ UDPゴシック" panose="020B0400000000000000" pitchFamily="50" charset="-128"/>
              </a:rPr>
              <a:t>ガス</a:t>
            </a:r>
            <a:r>
              <a:rPr lang="ja-JP" altLang="ja-JP" sz="1200" dirty="0">
                <a:latin typeface="BIZ UDPゴシック" panose="020B0400000000000000" pitchFamily="50" charset="-128"/>
                <a:ea typeface="BIZ UDPゴシック" panose="020B0400000000000000" pitchFamily="50" charset="-128"/>
              </a:rPr>
              <a:t>漏れがないか確認する</a:t>
            </a:r>
            <a:r>
              <a:rPr lang="ja-JP" altLang="ja-JP"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点検中に主要な柱の損傷等、非常に危険な状態を発見した場合は、他の点検者にも知らせ、</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全員を建物内から退出させる。　（うら面に参考写真があります。）　　</a:t>
            </a:r>
            <a:endParaRPr lang="ja-JP" altLang="ja-JP" sz="1200" dirty="0">
              <a:latin typeface="BIZ UDPゴシック" panose="020B0400000000000000" pitchFamily="50" charset="-128"/>
              <a:ea typeface="BIZ UDPゴシック" panose="020B0400000000000000" pitchFamily="50" charset="-128"/>
            </a:endParaRP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ja-JP" altLang="ja-JP" sz="1600" dirty="0">
                <a:latin typeface="BIZ UDPゴシック" panose="020B0400000000000000" pitchFamily="50" charset="-128"/>
                <a:ea typeface="BIZ UDPゴシック" panose="020B0400000000000000" pitchFamily="50" charset="-128"/>
              </a:rPr>
              <a:t>駐車場、および避難所周辺の道路状況の確認</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en-US" altLang="ja-JP" sz="1400" dirty="0">
                <a:latin typeface="BIZ UDPゴシック" panose="020B0400000000000000" pitchFamily="50" charset="-128"/>
                <a:ea typeface="BIZ UDPゴシック" panose="020B0400000000000000" pitchFamily="50" charset="-128"/>
              </a:rPr>
              <a:t>    </a:t>
            </a:r>
            <a:r>
              <a:rPr lang="ja-JP" altLang="en-US" sz="1200" dirty="0">
                <a:latin typeface="BIZ UDPゴシック" panose="020B0400000000000000" pitchFamily="50" charset="-128"/>
                <a:ea typeface="BIZ UDPゴシック" panose="020B0400000000000000" pitchFamily="50" charset="-128"/>
              </a:rPr>
              <a:t>・　地割れ、段差、液状化</a:t>
            </a:r>
            <a:r>
              <a:rPr lang="ja-JP" altLang="en-US" sz="1200" dirty="0" smtClean="0">
                <a:latin typeface="BIZ UDPゴシック" panose="020B0400000000000000" pitchFamily="50" charset="-128"/>
                <a:ea typeface="BIZ UDPゴシック" panose="020B0400000000000000" pitchFamily="50" charset="-128"/>
              </a:rPr>
              <a:t>等がないか確認する。</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lang="en-US" altLang="ja-JP" sz="1400" dirty="0">
                <a:latin typeface="BIZ UDPゴシック" panose="020B0400000000000000" pitchFamily="50" charset="-128"/>
                <a:ea typeface="BIZ UDPゴシック" panose="020B0400000000000000" pitchFamily="50" charset="-128"/>
              </a:rPr>
              <a:t> </a:t>
            </a:r>
            <a:r>
              <a:rPr lang="en-US" altLang="ja-JP" sz="1400" dirty="0" smtClean="0">
                <a:latin typeface="BIZ UDPゴシック" panose="020B0400000000000000" pitchFamily="50" charset="-128"/>
                <a:ea typeface="BIZ UDPゴシック" panose="020B0400000000000000" pitchFamily="50" charset="-128"/>
              </a:rPr>
              <a:t> </a:t>
            </a:r>
            <a:r>
              <a:rPr lang="ja-JP" altLang="en-US" sz="1400" dirty="0" smtClean="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a:t>
            </a: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リーダー</a:t>
            </a:r>
            <a:r>
              <a:rPr lang="ja-JP" altLang="en-US" sz="1200" dirty="0">
                <a:latin typeface="BIZ UDPゴシック" panose="020B0400000000000000" pitchFamily="50" charset="-128"/>
                <a:ea typeface="BIZ UDPゴシック" panose="020B0400000000000000" pitchFamily="50" charset="-128"/>
              </a:rPr>
              <a:t>に</a:t>
            </a:r>
            <a:r>
              <a:rPr lang="ja-JP" altLang="en-US" sz="1200" dirty="0" smtClean="0">
                <a:latin typeface="BIZ UDPゴシック" panose="020B0400000000000000" pitchFamily="50" charset="-128"/>
                <a:ea typeface="BIZ UDPゴシック" panose="020B0400000000000000" pitchFamily="50" charset="-128"/>
              </a:rPr>
              <a:t>状況を報告した後</a:t>
            </a:r>
            <a:r>
              <a:rPr lang="ja-JP" altLang="en-US" sz="1200" dirty="0">
                <a:latin typeface="BIZ UDPゴシック" panose="020B0400000000000000" pitchFamily="50" charset="-128"/>
                <a:ea typeface="BIZ UDPゴシック" panose="020B0400000000000000" pitchFamily="50" charset="-128"/>
              </a:rPr>
              <a:t>に、三角コーンや立入禁止テープで危険を表示する</a:t>
            </a:r>
            <a:r>
              <a:rPr lang="ja-JP" altLang="en-US" sz="1200" dirty="0" smtClean="0">
                <a:latin typeface="BIZ UDPゴシック" panose="020B0400000000000000" pitchFamily="50" charset="-128"/>
                <a:ea typeface="BIZ UDPゴシック" panose="020B0400000000000000" pitchFamily="50" charset="-128"/>
              </a:rPr>
              <a:t>。</a:t>
            </a: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endParaRPr lang="en-US" altLang="ja-JP" sz="1200" dirty="0">
              <a:latin typeface="BIZ UDPゴシック" panose="020B0400000000000000" pitchFamily="50" charset="-128"/>
              <a:ea typeface="BIZ UDPゴシック" panose="020B0400000000000000" pitchFamily="50" charset="-128"/>
            </a:endParaRPr>
          </a:p>
          <a:p>
            <a:pPr marL="0" indent="0">
              <a:buNone/>
            </a:pPr>
            <a:r>
              <a:rPr lang="ja-JP" altLang="en-US" sz="1600" dirty="0" smtClean="0">
                <a:latin typeface="BIZ UDPゴシック" panose="020B0400000000000000" pitchFamily="50" charset="-128"/>
                <a:ea typeface="BIZ UDPゴシック" panose="020B0400000000000000" pitchFamily="50" charset="-128"/>
              </a:rPr>
              <a:t>◎ 建物が使用できる場合の対応（点検結果をリーダーに報告後）</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a:t>
            </a:r>
            <a:r>
              <a:rPr lang="ja-JP" altLang="ja-JP" sz="1200" dirty="0" smtClean="0">
                <a:latin typeface="BIZ UDPゴシック" panose="020B0400000000000000" pitchFamily="50" charset="-128"/>
                <a:ea typeface="BIZ UDPゴシック" panose="020B0400000000000000" pitchFamily="50" charset="-128"/>
              </a:rPr>
              <a:t>落下</a:t>
            </a:r>
            <a:r>
              <a:rPr lang="ja-JP" altLang="ja-JP" sz="1200" dirty="0">
                <a:latin typeface="BIZ UDPゴシック" panose="020B0400000000000000" pitchFamily="50" charset="-128"/>
                <a:ea typeface="BIZ UDPゴシック" panose="020B0400000000000000" pitchFamily="50" charset="-128"/>
              </a:rPr>
              <a:t>、転倒しそうなものが</a:t>
            </a:r>
            <a:r>
              <a:rPr lang="ja-JP" altLang="ja-JP" sz="1200" dirty="0" smtClean="0">
                <a:latin typeface="BIZ UDPゴシック" panose="020B0400000000000000" pitchFamily="50" charset="-128"/>
                <a:ea typeface="BIZ UDPゴシック" panose="020B0400000000000000" pitchFamily="50" charset="-128"/>
              </a:rPr>
              <a:t>あれ</a:t>
            </a:r>
            <a:r>
              <a:rPr lang="ja-JP" altLang="en-US" sz="1200" dirty="0" smtClean="0">
                <a:latin typeface="BIZ UDPゴシック" panose="020B0400000000000000" pitchFamily="50" charset="-128"/>
                <a:ea typeface="BIZ UDPゴシック" panose="020B0400000000000000" pitchFamily="50" charset="-128"/>
              </a:rPr>
              <a:t>ば、無理のない範囲で</a:t>
            </a:r>
            <a:r>
              <a:rPr lang="ja-JP" altLang="ja-JP" sz="1200" dirty="0" smtClean="0">
                <a:latin typeface="BIZ UDPゴシック" panose="020B0400000000000000" pitchFamily="50" charset="-128"/>
                <a:ea typeface="BIZ UDPゴシック" panose="020B0400000000000000" pitchFamily="50" charset="-128"/>
              </a:rPr>
              <a:t>撤去</a:t>
            </a:r>
            <a:r>
              <a:rPr lang="ja-JP" altLang="ja-JP" sz="1200" dirty="0">
                <a:latin typeface="BIZ UDPゴシック" panose="020B0400000000000000" pitchFamily="50" charset="-128"/>
                <a:ea typeface="BIZ UDPゴシック" panose="020B0400000000000000" pitchFamily="50" charset="-128"/>
              </a:rPr>
              <a:t>する。</a:t>
            </a:r>
          </a:p>
          <a:p>
            <a:pPr marL="0" indent="0">
              <a:buNone/>
            </a:pPr>
            <a:r>
              <a:rPr lang="ja-JP" altLang="en-US" sz="1200" dirty="0">
                <a:latin typeface="BIZ UDPゴシック" panose="020B0400000000000000" pitchFamily="50" charset="-128"/>
                <a:ea typeface="BIZ UDPゴシック" panose="020B0400000000000000" pitchFamily="50" charset="-128"/>
              </a:rPr>
              <a:t>　</a:t>
            </a:r>
            <a:r>
              <a:rPr lang="ja-JP" altLang="en-US" sz="1200" dirty="0" smtClean="0">
                <a:latin typeface="BIZ UDPゴシック" panose="020B0400000000000000" pitchFamily="50" charset="-128"/>
                <a:ea typeface="BIZ UDPゴシック" panose="020B0400000000000000" pitchFamily="50" charset="-128"/>
              </a:rPr>
              <a:t>　・　</a:t>
            </a:r>
            <a:r>
              <a:rPr lang="ja-JP" altLang="ja-JP" sz="1200" dirty="0" smtClean="0">
                <a:latin typeface="BIZ UDPゴシック" panose="020B0400000000000000" pitchFamily="50" charset="-128"/>
                <a:ea typeface="BIZ UDPゴシック" panose="020B0400000000000000" pitchFamily="50" charset="-128"/>
              </a:rPr>
              <a:t>危険</a:t>
            </a:r>
            <a:r>
              <a:rPr lang="ja-JP" altLang="ja-JP" sz="1200" dirty="0">
                <a:latin typeface="BIZ UDPゴシック" panose="020B0400000000000000" pitchFamily="50" charset="-128"/>
                <a:ea typeface="BIZ UDPゴシック" panose="020B0400000000000000" pitchFamily="50" charset="-128"/>
              </a:rPr>
              <a:t>箇所には、張り紙やロープ等を張り表示する。</a:t>
            </a:r>
          </a:p>
          <a:p>
            <a:pPr marL="0" indent="0">
              <a:buNone/>
            </a:pPr>
            <a:endParaRPr lang="en-US" altLang="ja-JP" sz="1200" dirty="0" smtClean="0">
              <a:latin typeface="BIZ UDPゴシック" panose="020B0400000000000000" pitchFamily="50" charset="-128"/>
              <a:ea typeface="BIZ UDPゴシック" panose="020B0400000000000000" pitchFamily="50" charset="-128"/>
            </a:endParaRPr>
          </a:p>
          <a:p>
            <a:pPr marL="0" indent="0">
              <a:buNone/>
            </a:pPr>
            <a:r>
              <a:rPr kumimoji="1" lang="ja-JP" altLang="en-US" sz="1600" dirty="0" smtClean="0">
                <a:latin typeface="BIZ UDPゴシック" panose="020B0400000000000000" pitchFamily="50" charset="-128"/>
                <a:ea typeface="BIZ UDPゴシック" panose="020B0400000000000000" pitchFamily="50" charset="-128"/>
              </a:rPr>
              <a:t>◎ 点検の結果を速やかにリーダーに報告する。</a:t>
            </a:r>
            <a:r>
              <a:rPr kumimoji="1" lang="ja-JP" altLang="en-US" sz="1200" dirty="0">
                <a:latin typeface="BIZ UDPゴシック" panose="020B0400000000000000" pitchFamily="50" charset="-128"/>
                <a:ea typeface="BIZ UDPゴシック" panose="020B0400000000000000" pitchFamily="50" charset="-128"/>
              </a:rPr>
              <a:t>　</a:t>
            </a:r>
          </a:p>
        </p:txBody>
      </p:sp>
      <p:sp>
        <p:nvSpPr>
          <p:cNvPr id="4" name="Date Placeholder 3"/>
          <p:cNvSpPr>
            <a:spLocks noGrp="1"/>
          </p:cNvSpPr>
          <p:nvPr>
            <p:ph type="dt" sz="half" idx="10"/>
          </p:nvPr>
        </p:nvSpPr>
        <p:spPr>
          <a:xfrm>
            <a:off x="194550" y="1425522"/>
            <a:ext cx="1808420"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任務 ②</a:t>
            </a:r>
            <a:r>
              <a:rPr kumimoji="1" lang="en-US" altLang="ja-JP" dirty="0" smtClean="0"/>
              <a:t>-</a:t>
            </a:r>
            <a:r>
              <a:rPr kumimoji="1" lang="ja-JP" altLang="en-US" dirty="0" smtClean="0"/>
              <a:t>１</a:t>
            </a:r>
            <a:endParaRPr kumimoji="1" lang="ja-JP" altLang="en-US" dirty="0"/>
          </a:p>
        </p:txBody>
      </p:sp>
      <p:sp>
        <p:nvSpPr>
          <p:cNvPr id="5" name="Footer Placeholder 4"/>
          <p:cNvSpPr>
            <a:spLocks noGrp="1"/>
          </p:cNvSpPr>
          <p:nvPr>
            <p:ph type="ftr" sz="quarter" idx="11"/>
          </p:nvPr>
        </p:nvSpPr>
        <p:spPr>
          <a:xfrm>
            <a:off x="2133600" y="1425522"/>
            <a:ext cx="4539571" cy="582379"/>
          </a:xfrm>
          <a:solidFill>
            <a:srgbClr val="FFFF00"/>
          </a:solidFill>
        </p:spPr>
        <p:txBody>
          <a:bodyPr/>
          <a:lstStyle>
            <a:lvl1pPr>
              <a:defRPr sz="2400" b="1">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避 難 施 設 の 安 全 確 認</a:t>
            </a:r>
            <a:endParaRPr kumimoji="1" lang="ja-JP" altLang="en-US" dirty="0"/>
          </a:p>
        </p:txBody>
      </p:sp>
      <p:sp>
        <p:nvSpPr>
          <p:cNvPr id="6" name="Slide Number Placeholder 5"/>
          <p:cNvSpPr>
            <a:spLocks noGrp="1"/>
          </p:cNvSpPr>
          <p:nvPr>
            <p:ph type="sldNum" sz="quarter" idx="12"/>
          </p:nvPr>
        </p:nvSpPr>
        <p:spPr>
          <a:xfrm>
            <a:off x="194551" y="9122926"/>
            <a:ext cx="3253499" cy="582482"/>
          </a:xfrm>
          <a:solidFill>
            <a:schemeClr val="accent4">
              <a:lumMod val="20000"/>
              <a:lumOff val="80000"/>
            </a:schemeClr>
          </a:solidFill>
        </p:spPr>
        <p:txBody>
          <a:bodyPr/>
          <a:lstStyle>
            <a:lvl1pPr algn="l">
              <a:defRPr sz="1800">
                <a:solidFill>
                  <a:schemeClr val="tx1"/>
                </a:solidFill>
                <a:latin typeface="BIZ UDゴシック" panose="020B0400000000000000" pitchFamily="49" charset="-128"/>
                <a:ea typeface="BIZ UDゴシック" panose="020B0400000000000000" pitchFamily="49" charset="-128"/>
              </a:defRPr>
            </a:lvl1pPr>
          </a:lstStyle>
          <a:p>
            <a:r>
              <a:rPr kumimoji="1" lang="ja-JP" altLang="en-US" dirty="0" smtClean="0"/>
              <a:t>報告</a:t>
            </a:r>
            <a:r>
              <a:rPr kumimoji="1" lang="en-US" altLang="ja-JP" dirty="0" smtClean="0"/>
              <a:t>(</a:t>
            </a:r>
            <a:r>
              <a:rPr kumimoji="1" lang="ja-JP" altLang="en-US" dirty="0" smtClean="0"/>
              <a:t>完了</a:t>
            </a:r>
            <a:r>
              <a:rPr kumimoji="1" lang="en-US" altLang="ja-JP" dirty="0" smtClean="0"/>
              <a:t>)</a:t>
            </a:r>
            <a:r>
              <a:rPr kumimoji="1" lang="ja-JP" altLang="en-US" dirty="0" smtClean="0"/>
              <a:t>時間　　　：</a:t>
            </a:r>
            <a:endParaRPr kumimoji="1" lang="ja-JP" altLang="en-US" dirty="0"/>
          </a:p>
        </p:txBody>
      </p:sp>
      <p:sp>
        <p:nvSpPr>
          <p:cNvPr id="7" name="正方形/長方形 6"/>
          <p:cNvSpPr/>
          <p:nvPr/>
        </p:nvSpPr>
        <p:spPr>
          <a:xfrm>
            <a:off x="2819401" y="9667875"/>
            <a:ext cx="1152524"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latin typeface="BIZ UDPゴシック" panose="020B0400000000000000" pitchFamily="50" charset="-128"/>
                <a:ea typeface="BIZ UDPゴシック" panose="020B0400000000000000" pitchFamily="50" charset="-128"/>
              </a:rPr>
              <a:t>２０２４．８月版</a:t>
            </a:r>
            <a:endParaRPr kumimoji="1" lang="ja-JP" altLang="en-US" sz="10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870630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2354</TotalTime>
  <Words>7478</Words>
  <Application>Microsoft Office PowerPoint</Application>
  <PresentationFormat>A4 210 x 297 mm</PresentationFormat>
  <Paragraphs>880</Paragraphs>
  <Slides>27</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27</vt:i4>
      </vt:variant>
    </vt:vector>
  </HeadingPairs>
  <TitlesOfParts>
    <vt:vector size="40" baseType="lpstr">
      <vt:lpstr>BIZ UDPゴシック</vt:lpstr>
      <vt:lpstr>BIZ UDP明朝 Medium</vt:lpstr>
      <vt:lpstr>BIZ UDゴシック</vt:lpstr>
      <vt:lpstr>HGS創英角ﾎﾟｯﾌﾟ体</vt:lpstr>
      <vt:lpstr>HG丸ｺﾞｼｯｸM-PRO</vt:lpstr>
      <vt:lpstr>ＭＳ ゴシック</vt:lpstr>
      <vt:lpstr>UD デジタル 教科書体 NP-B</vt:lpstr>
      <vt:lpstr>游ゴシック</vt:lpstr>
      <vt:lpstr>游ゴシック Light</vt:lpstr>
      <vt:lpstr>Arial</vt:lpstr>
      <vt:lpstr>Calibri</vt:lpstr>
      <vt:lpstr>Calibri Light</vt:lpstr>
      <vt:lpstr>Office テーマ</vt:lpstr>
      <vt:lpstr>一 次 避 難 所 開 設 任 務 分 担 カ ー ド （自主防災組織用・ひな形）</vt:lpstr>
      <vt:lpstr>一 次 避 難 所 開 設 任 務 分 担 カ ー ド</vt:lpstr>
      <vt:lpstr>避難所開設の流れ</vt:lpstr>
      <vt:lpstr>PowerPoint プレゼンテーション</vt:lpstr>
      <vt:lpstr>一次避難所開設任務分担カード</vt:lpstr>
      <vt:lpstr>PowerPoint プレゼンテーション</vt:lpstr>
      <vt:lpstr>一次避難所開設任務分担カード</vt:lpstr>
      <vt:lpstr>《参考資料：呼びかけ文例》</vt:lpstr>
      <vt:lpstr>一次避難所開設任務分担カード</vt:lpstr>
      <vt:lpstr>重大な破損例　  　　　　　　柱の内部の鉄筋まで破損している場合             　　耐力壁が大きく破損し、壁の向こうまで見える場合            　　　　　　　筋交いの鉄骨が破断している場合</vt:lpstr>
      <vt:lpstr>一次避難所開設任務分担カード</vt:lpstr>
      <vt:lpstr>任務②-２　ライフラインの使用不可箇所</vt:lpstr>
      <vt:lpstr>一次避難所開設任務分担カード</vt:lpstr>
      <vt:lpstr>任務②-３　水洗トイレ使用可否判断のポイント</vt:lpstr>
      <vt:lpstr>一次避難所開設任務分担カード</vt:lpstr>
      <vt:lpstr>機　材　・　物　資　　一　覧　　　　　　　　　　　　　　　　　　　　　　　　  ※ 避難所にある防災機材・防災物品を記入しておきましょう。</vt:lpstr>
      <vt:lpstr>一次避難所開設任務分担カード</vt:lpstr>
      <vt:lpstr>避難所のレイアウト（参考）</vt:lpstr>
      <vt:lpstr>一次避難所開設任務分担カード</vt:lpstr>
      <vt:lpstr>・　災害時用特設公衆電話は、災害時に優先的に電話をかけることができ　 　る電話です。  ・　市の施設や地区の公民館（一部未設置）に写真のようなモジュラー 　ジャックが設置されています。  ・　このモジュラージャックに電話機を設置して使用してください。  ・　この電話は発信のみとなっています。この電話に外部から電話をかけ 　ることはできません。</vt:lpstr>
      <vt:lpstr>一次避難所開設任務分担カード</vt:lpstr>
      <vt:lpstr>参考　（諏訪市の広域避難所に置かれている開設ボックスの資器材）</vt:lpstr>
      <vt:lpstr>参考資料　《建物被災状況チェックシート》  ★　避難所を開設するにあたって、避難所となる施設の安全性を確認します。 ★　一見して危険と判断できる場合は、市災害対策本部へ連絡し、他の避難所への移動等、　 　　必要な対応を検討します。</vt:lpstr>
      <vt:lpstr>PowerPoint プレゼンテーション</vt:lpstr>
      <vt:lpstr>PowerPoint プレゼンテーション</vt:lpstr>
      <vt:lpstr>PowerPoint プレゼンテーション</vt:lpstr>
      <vt:lpstr>一次避難所開設任務分担カードについて  ※　このページは印刷する必要はありません。</vt:lpstr>
    </vt:vector>
  </TitlesOfParts>
  <Company>諏訪広域総合情報センタ</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五味　好幸</dc:creator>
  <cp:lastModifiedBy>Windows ユーザー</cp:lastModifiedBy>
  <cp:revision>231</cp:revision>
  <cp:lastPrinted>2024-12-04T02:32:24Z</cp:lastPrinted>
  <dcterms:created xsi:type="dcterms:W3CDTF">2024-05-28T23:19:22Z</dcterms:created>
  <dcterms:modified xsi:type="dcterms:W3CDTF">2024-12-11T01:31:13Z</dcterms:modified>
</cp:coreProperties>
</file>